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3"/>
  </p:notesMasterIdLst>
  <p:handoutMasterIdLst>
    <p:handoutMasterId r:id="rId54"/>
  </p:handoutMasterIdLst>
  <p:sldIdLst>
    <p:sldId id="258" r:id="rId2"/>
    <p:sldId id="458" r:id="rId3"/>
    <p:sldId id="432" r:id="rId4"/>
    <p:sldId id="433" r:id="rId5"/>
    <p:sldId id="462" r:id="rId6"/>
    <p:sldId id="461" r:id="rId7"/>
    <p:sldId id="463" r:id="rId8"/>
    <p:sldId id="464" r:id="rId9"/>
    <p:sldId id="465" r:id="rId10"/>
    <p:sldId id="466" r:id="rId11"/>
    <p:sldId id="467"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5" r:id="rId47"/>
    <p:sldId id="502" r:id="rId48"/>
    <p:sldId id="506" r:id="rId49"/>
    <p:sldId id="503" r:id="rId50"/>
    <p:sldId id="504" r:id="rId51"/>
    <p:sldId id="385" r:id="rId52"/>
  </p:sldIdLst>
  <p:sldSz cx="9144000" cy="5143500" type="screen16x9"/>
  <p:notesSz cx="6858000" cy="9144000"/>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8DA"/>
    <a:srgbClr val="960000"/>
    <a:srgbClr val="4496FA"/>
    <a:srgbClr val="2E2E2E"/>
    <a:srgbClr val="79848F"/>
    <a:srgbClr val="84BAFC"/>
    <a:srgbClr val="2276BF"/>
    <a:srgbClr val="D2D2D2"/>
    <a:srgbClr val="C8C8C8"/>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5833" autoAdjust="0"/>
  </p:normalViewPr>
  <p:slideViewPr>
    <p:cSldViewPr>
      <p:cViewPr varScale="1">
        <p:scale>
          <a:sx n="90" d="100"/>
          <a:sy n="90" d="100"/>
        </p:scale>
        <p:origin x="726" y="78"/>
      </p:cViewPr>
      <p:guideLst>
        <p:guide orient="horz" pos="1620"/>
        <p:guide pos="2880"/>
      </p:guideLst>
    </p:cSldViewPr>
  </p:slideViewPr>
  <p:notesTextViewPr>
    <p:cViewPr>
      <p:scale>
        <a:sx n="100" d="100"/>
        <a:sy n="100" d="100"/>
      </p:scale>
      <p:origin x="0" y="0"/>
    </p:cViewPr>
  </p:notesTextViewPr>
  <p:notesViewPr>
    <p:cSldViewPr>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11649D-7942-6D44-A605-D8AD3FFC4148}" type="datetimeFigureOut">
              <a:rPr lang="en-US" smtClean="0"/>
              <a:t>7/24/2018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A84F7-ED2F-6A49-BFA4-C158FEEE1215}" type="slidenum">
              <a:rPr lang="en-US" smtClean="0"/>
              <a:t>‹#›</a:t>
            </a:fld>
            <a:endParaRPr lang="en-US"/>
          </a:p>
        </p:txBody>
      </p:sp>
    </p:spTree>
    <p:extLst>
      <p:ext uri="{BB962C8B-B14F-4D97-AF65-F5344CB8AC3E}">
        <p14:creationId xmlns:p14="http://schemas.microsoft.com/office/powerpoint/2010/main" val="1469262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85A59D-70F8-D247-82DD-BA5A6D366B3E}" type="datetimeFigureOut">
              <a:rPr lang="en-US" smtClean="0"/>
              <a:t>7/24/2018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A35223-E47F-1946-8A6D-4B121950ACDE}" type="slidenum">
              <a:rPr lang="en-US" smtClean="0"/>
              <a:t>‹#›</a:t>
            </a:fld>
            <a:endParaRPr lang="en-US"/>
          </a:p>
        </p:txBody>
      </p:sp>
    </p:spTree>
    <p:extLst>
      <p:ext uri="{BB962C8B-B14F-4D97-AF65-F5344CB8AC3E}">
        <p14:creationId xmlns:p14="http://schemas.microsoft.com/office/powerpoint/2010/main" val="39196526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A35223-E47F-1946-8A6D-4B121950ACDE}" type="slidenum">
              <a:rPr lang="en-US" smtClean="0"/>
              <a:t>6</a:t>
            </a:fld>
            <a:endParaRPr lang="en-US"/>
          </a:p>
        </p:txBody>
      </p:sp>
    </p:spTree>
    <p:extLst>
      <p:ext uri="{BB962C8B-B14F-4D97-AF65-F5344CB8AC3E}">
        <p14:creationId xmlns:p14="http://schemas.microsoft.com/office/powerpoint/2010/main" val="193747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A35223-E47F-1946-8A6D-4B121950ACDE}" type="slidenum">
              <a:rPr lang="en-US" smtClean="0"/>
              <a:t>7</a:t>
            </a:fld>
            <a:endParaRPr lang="en-US"/>
          </a:p>
        </p:txBody>
      </p:sp>
    </p:spTree>
    <p:extLst>
      <p:ext uri="{BB962C8B-B14F-4D97-AF65-F5344CB8AC3E}">
        <p14:creationId xmlns:p14="http://schemas.microsoft.com/office/powerpoint/2010/main" val="398734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8857996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Small Im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1002832" y="2062162"/>
            <a:ext cx="3190345" cy="779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68A4A53C-267F-4597-8CDB-C332B807D3A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167133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Small Im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1347788" y="2947987"/>
            <a:ext cx="1347788" cy="1347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AA1B513A-0324-4225-9A11-D385B54DB53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8368026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small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1567543" y="2112160"/>
            <a:ext cx="5897880" cy="141518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56CB9AC1-FAE0-47EC-9D9D-9D839CB9330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7860390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ll Image without footer">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0" y="0"/>
            <a:ext cx="2895269" cy="51435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76489243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Mocup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1760158" y="627534"/>
            <a:ext cx="5620154" cy="285878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9D066BEC-D051-406D-A104-EA16B33785D3}"/>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7350651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mall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3810000" y="1824039"/>
            <a:ext cx="1199886" cy="67746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4"/>
          </p:nvPr>
        </p:nvSpPr>
        <p:spPr>
          <a:xfrm>
            <a:off x="5382567" y="1824039"/>
            <a:ext cx="1199886" cy="67746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5"/>
          </p:nvPr>
        </p:nvSpPr>
        <p:spPr>
          <a:xfrm>
            <a:off x="6960158" y="1824039"/>
            <a:ext cx="1199886" cy="67746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E2F9C190-5752-4EBD-AFAE-CBF356EBECF1}"/>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2223434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cup Img">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1230351" y="839449"/>
            <a:ext cx="2575906" cy="372678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3AD11A05-EC24-434B-9FE6-6185A5ECDF6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91566422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ple Img Mockup">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2644367" y="2000250"/>
            <a:ext cx="1651408" cy="16478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2644367" y="661392"/>
            <a:ext cx="992386" cy="133776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1E08EB37-12A2-4073-B00B-1FA8CE8A8CB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54253754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Mockup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3036513" y="699543"/>
            <a:ext cx="3855420" cy="260792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09F9338D-AACD-498F-AE24-824AF4CF6F19}"/>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60229789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uple Mockup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888760" y="1183034"/>
            <a:ext cx="5381469" cy="129127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5276538" y="1761343"/>
            <a:ext cx="2449186" cy="185128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4C2B567B-FCB9-4A13-A818-600F52BEA80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8267829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with all footer">
    <p:spTree>
      <p:nvGrpSpPr>
        <p:cNvPr id="1" name=""/>
        <p:cNvGrpSpPr/>
        <p:nvPr/>
      </p:nvGrpSpPr>
      <p:grpSpPr>
        <a:xfrm>
          <a:off x="0" y="0"/>
          <a:ext cx="0" cy="0"/>
          <a:chOff x="0" y="0"/>
          <a:chExt cx="0" cy="0"/>
        </a:xfrm>
      </p:grpSpPr>
      <p:sp>
        <p:nvSpPr>
          <p:cNvPr id="17" name="Rectangle 17">
            <a:extLst>
              <a:ext uri="{FF2B5EF4-FFF2-40B4-BE49-F238E27FC236}">
                <a16:creationId xmlns:a16="http://schemas.microsoft.com/office/drawing/2014/main" xmlns="" id="{2D95BA69-F294-489A-A5E3-9EB17BCBAA5E}"/>
              </a:ext>
            </a:extLst>
          </p:cNvPr>
          <p:cNvSpPr>
            <a:spLocks/>
          </p:cNvSpPr>
          <p:nvPr userDrawn="1"/>
        </p:nvSpPr>
        <p:spPr bwMode="auto">
          <a:xfrm rot="10800000" flipH="1">
            <a:off x="1" y="4844526"/>
            <a:ext cx="9147586" cy="297628"/>
          </a:xfrm>
          <a:prstGeom prst="rect">
            <a:avLst/>
          </a:prstGeom>
          <a:solidFill>
            <a:srgbClr val="D2D2D2">
              <a:alpha val="89804"/>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4" name="Picture 3">
            <a:extLst>
              <a:ext uri="{FF2B5EF4-FFF2-40B4-BE49-F238E27FC236}">
                <a16:creationId xmlns:a16="http://schemas.microsoft.com/office/drawing/2014/main" xmlns="" id="{29454930-4B41-4A0B-958B-2BF8FB9916A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337342865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Mockup 3">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3335312" y="571804"/>
            <a:ext cx="3357796" cy="276350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4883257F-E28D-4923-AC4F-1456B0358699}"/>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751224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Couple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2145770" y="1014413"/>
            <a:ext cx="1961535" cy="110669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2434829" y="1689350"/>
            <a:ext cx="1335198" cy="112130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88DBAF59-F1C8-4FF2-8429-22BD955F3B85}"/>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9486059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ide Img Bi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004031" y="1645694"/>
            <a:ext cx="7166543" cy="171959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DC07F127-35EF-49AA-A384-505D7F49F31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9420245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Img 3">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859424" y="904875"/>
            <a:ext cx="1985554" cy="198073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BEAFABD3-E72E-4E2A-8DD5-854AAF97ACA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80744498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Small Middle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3314700" y="1466850"/>
            <a:ext cx="1619250" cy="161531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F4EED913-3F85-438A-8464-B1B9E091BEAA}"/>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9942964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462087"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3116364"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4783068"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6437345"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7" name="Picture 16">
            <a:extLst>
              <a:ext uri="{FF2B5EF4-FFF2-40B4-BE49-F238E27FC236}">
                <a16:creationId xmlns:a16="http://schemas.microsoft.com/office/drawing/2014/main" xmlns="" id="{29940954-1370-4340-8AC9-D339733CFBB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5036522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1137906" y="1870051"/>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1" name="Picture Placeholder 3"/>
          <p:cNvSpPr>
            <a:spLocks noGrp="1"/>
          </p:cNvSpPr>
          <p:nvPr>
            <p:ph type="pic" sz="quarter" idx="15"/>
          </p:nvPr>
        </p:nvSpPr>
        <p:spPr>
          <a:xfrm>
            <a:off x="4640831" y="1870051"/>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6"/>
          </p:nvPr>
        </p:nvSpPr>
        <p:spPr>
          <a:xfrm>
            <a:off x="2324100" y="3252806"/>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3" name="Picture Placeholder 3"/>
          <p:cNvSpPr>
            <a:spLocks noGrp="1"/>
          </p:cNvSpPr>
          <p:nvPr>
            <p:ph type="pic" sz="quarter" idx="17"/>
          </p:nvPr>
        </p:nvSpPr>
        <p:spPr>
          <a:xfrm>
            <a:off x="5822476" y="3252806"/>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85EB8651-E37E-4C5D-B7A2-AC46FA5DB3D8}"/>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43795160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4167188" y="1390915"/>
            <a:ext cx="1700808" cy="30236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CC44A2F9-1A64-4884-BEC1-63A71C290C25}"/>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32256975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cial P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2184201" y="2223492"/>
            <a:ext cx="5715389" cy="13859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CACE3B71-1E6F-41D0-8FCC-5ACDC75B947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58026839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ward p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908704" y="2048806"/>
            <a:ext cx="854984" cy="17775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5"/>
          </p:nvPr>
        </p:nvSpPr>
        <p:spPr>
          <a:xfrm>
            <a:off x="3521276" y="2241312"/>
            <a:ext cx="854984" cy="17775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6"/>
          </p:nvPr>
        </p:nvSpPr>
        <p:spPr>
          <a:xfrm>
            <a:off x="6051345" y="2578196"/>
            <a:ext cx="854984" cy="17775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5" name="Picture 14">
            <a:extLst>
              <a:ext uri="{FF2B5EF4-FFF2-40B4-BE49-F238E27FC236}">
                <a16:creationId xmlns:a16="http://schemas.microsoft.com/office/drawing/2014/main" xmlns="" id="{0E7C4069-854A-426D-9877-5BC3FCDC3773}"/>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0634850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without foot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0" name="Footer Placeholder 3"/>
          <p:cNvSpPr>
            <a:spLocks noGrp="1"/>
          </p:cNvSpPr>
          <p:nvPr>
            <p:ph type="ftr" sz="quarter" idx="3"/>
          </p:nvPr>
        </p:nvSpPr>
        <p:spPr>
          <a:xfrm>
            <a:off x="2703380" y="4881348"/>
            <a:ext cx="3740828" cy="194274"/>
          </a:xfrm>
          <a:prstGeom prst="rect">
            <a:avLst/>
          </a:prstGeom>
        </p:spPr>
        <p:txBody>
          <a:bodyPr vert="horz" lIns="91440" tIns="45720" rIns="91440" bIns="45720" rtlCol="0" anchor="ctr"/>
          <a:lstStyle>
            <a:lvl1pPr algn="ctr">
              <a:defRPr sz="800" b="0" i="0">
                <a:solidFill>
                  <a:schemeClr val="tx1">
                    <a:alpha val="50000"/>
                  </a:schemeClr>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96070985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ward p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1013483" y="1514475"/>
            <a:ext cx="7124178" cy="173355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30C6490D-8EE5-4EC5-B557-0BDEC84E99D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57846745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2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3888878" y="1583829"/>
            <a:ext cx="2626598" cy="197577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6518902" y="1583829"/>
            <a:ext cx="2626598" cy="197577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38F829F7-0387-4ED5-A13D-1C700E70B8E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32624764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BG &amp; Man Img">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7494" y="1839591"/>
            <a:ext cx="9151494" cy="217777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6"/>
          </p:nvPr>
        </p:nvSpPr>
        <p:spPr>
          <a:xfrm>
            <a:off x="3417756" y="472190"/>
            <a:ext cx="2306371" cy="35451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EA1E2D2B-AE16-4776-A9AB-ECCAB928784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52297172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neric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2730066" y="2259720"/>
            <a:ext cx="3678293" cy="206878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516ACFFB-B289-4F9C-8E3A-32C7F7C46769}"/>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4131532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ctor Group Mockup">
    <p:spTree>
      <p:nvGrpSpPr>
        <p:cNvPr id="1" name=""/>
        <p:cNvGrpSpPr/>
        <p:nvPr/>
      </p:nvGrpSpPr>
      <p:grpSpPr>
        <a:xfrm>
          <a:off x="0" y="0"/>
          <a:ext cx="0" cy="0"/>
          <a:chOff x="0" y="0"/>
          <a:chExt cx="0" cy="0"/>
        </a:xfrm>
      </p:grpSpPr>
      <p:sp>
        <p:nvSpPr>
          <p:cNvPr id="16" name="Picture Placeholder 3"/>
          <p:cNvSpPr>
            <a:spLocks noGrp="1"/>
          </p:cNvSpPr>
          <p:nvPr>
            <p:ph type="pic" sz="quarter" idx="15"/>
          </p:nvPr>
        </p:nvSpPr>
        <p:spPr>
          <a:xfrm>
            <a:off x="2836279" y="2723525"/>
            <a:ext cx="2996789" cy="168770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04" name="Picture Placeholder 3"/>
          <p:cNvSpPr>
            <a:spLocks noGrp="1"/>
          </p:cNvSpPr>
          <p:nvPr>
            <p:ph type="pic" sz="quarter" idx="16"/>
          </p:nvPr>
        </p:nvSpPr>
        <p:spPr>
          <a:xfrm>
            <a:off x="1641502" y="4243827"/>
            <a:ext cx="1860349" cy="89088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05" name="Picture Placeholder 3"/>
          <p:cNvSpPr>
            <a:spLocks noGrp="1"/>
          </p:cNvSpPr>
          <p:nvPr>
            <p:ph type="pic" sz="quarter" idx="17"/>
          </p:nvPr>
        </p:nvSpPr>
        <p:spPr>
          <a:xfrm>
            <a:off x="5753165" y="4146380"/>
            <a:ext cx="1376405" cy="10065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06" name="Picture Placeholder 3"/>
          <p:cNvSpPr>
            <a:spLocks noGrp="1"/>
          </p:cNvSpPr>
          <p:nvPr>
            <p:ph type="pic" sz="quarter" idx="18"/>
          </p:nvPr>
        </p:nvSpPr>
        <p:spPr>
          <a:xfrm>
            <a:off x="5131041" y="4469441"/>
            <a:ext cx="595992" cy="676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63141841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ic 4">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535459" y="1721679"/>
            <a:ext cx="2792627" cy="267812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11D47A13-8033-4192-981D-469E56683B73}"/>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9281951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ic 5">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1" y="1369732"/>
            <a:ext cx="9147585" cy="347205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89E57289-8953-4BD2-B0A6-176A7D2BEC5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8883087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2896307" y="3413760"/>
            <a:ext cx="1218493" cy="12192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60DA55F8-FDEF-40DC-AAE4-59AFCE27EFA1}"/>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16208842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3976687" y="1682795"/>
            <a:ext cx="1201948" cy="120264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B510AE7E-D171-482E-AE18-9B53381FFD7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32175686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5"/>
          </p:nvPr>
        </p:nvSpPr>
        <p:spPr>
          <a:xfrm>
            <a:off x="4830126" y="1855515"/>
            <a:ext cx="1377633" cy="137843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E9886FE4-2330-447B-834B-AFA713EE7167}"/>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1716152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Image with all footer">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89804"/>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28155" y="12206"/>
            <a:ext cx="9144000" cy="484405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936358C7-948C-4F7B-AD23-C2FBB2A9DDBE}"/>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98723101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4">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5"/>
          </p:nvPr>
        </p:nvSpPr>
        <p:spPr>
          <a:xfrm>
            <a:off x="3997007" y="2698795"/>
            <a:ext cx="1164274" cy="116494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53013367-BC3E-4B8D-B118-4A2F0A069DA4}"/>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6127387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fographic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5"/>
          </p:nvPr>
        </p:nvSpPr>
        <p:spPr>
          <a:xfrm>
            <a:off x="0" y="2570813"/>
            <a:ext cx="9144000" cy="227106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EB7CFC6B-BBBB-46A9-8312-3169CE022D0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6674731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w Mockup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611560" y="483518"/>
            <a:ext cx="5184576" cy="427199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BE818003-1D19-473B-AC2C-89E462D01856}"/>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68411066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ew Mockup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4527029" y="230019"/>
            <a:ext cx="4116911" cy="492659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4"/>
          </p:nvPr>
        </p:nvSpPr>
        <p:spPr>
          <a:xfrm>
            <a:off x="-14767" y="1688758"/>
            <a:ext cx="2255459" cy="168052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91E24CC6-E2CD-413A-B5D8-514CC554456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03659972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ew Mockup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2723320" y="1059582"/>
            <a:ext cx="3578626" cy="37749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5D4A2BFD-CCE3-49FE-A95B-949D6DAA2558}"/>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88008119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ew Mockup 4">
    <p:spTree>
      <p:nvGrpSpPr>
        <p:cNvPr id="1" name=""/>
        <p:cNvGrpSpPr/>
        <p:nvPr/>
      </p:nvGrpSpPr>
      <p:grpSpPr>
        <a:xfrm>
          <a:off x="0" y="0"/>
          <a:ext cx="0" cy="0"/>
          <a:chOff x="0" y="0"/>
          <a:chExt cx="0" cy="0"/>
        </a:xfrm>
      </p:grpSpPr>
      <p:sp>
        <p:nvSpPr>
          <p:cNvPr id="14" name="Picture Placeholder 3"/>
          <p:cNvSpPr>
            <a:spLocks noGrp="1"/>
          </p:cNvSpPr>
          <p:nvPr>
            <p:ph type="pic" sz="quarter" idx="14"/>
          </p:nvPr>
        </p:nvSpPr>
        <p:spPr>
          <a:xfrm>
            <a:off x="-11231" y="2067694"/>
            <a:ext cx="9158817" cy="1706180"/>
          </a:xfrm>
          <a:prstGeom prst="rect">
            <a:avLst/>
          </a:prstGeom>
        </p:spPr>
        <p:txBody>
          <a:bodyPr/>
          <a:lstStyle>
            <a:lvl1pPr algn="l">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73544"/>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1772506" y="1059582"/>
            <a:ext cx="5591342" cy="37749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5" name="Picture 14">
            <a:extLst>
              <a:ext uri="{FF2B5EF4-FFF2-40B4-BE49-F238E27FC236}">
                <a16:creationId xmlns:a16="http://schemas.microsoft.com/office/drawing/2014/main" xmlns="" id="{016829E8-D15B-43B2-AB84-FFB841EC33B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23843345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ew Mockup 5">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73544"/>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6012160" y="627534"/>
            <a:ext cx="4104456" cy="420700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BCCB8134-952F-4993-B263-035B47A26B74}"/>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3130890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ew Portfolio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907456" y="872878"/>
            <a:ext cx="6098181" cy="340384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7282674B-A6F4-4101-BDC4-CBC74A0CF2D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316024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ew Portfolio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3702249" y="872878"/>
            <a:ext cx="4505325" cy="338658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1BD94755-E377-45BC-B3CF-67AAFA9152F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47257633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ew Portfolio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623029" y="537264"/>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623029" y="2580248"/>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3399180" y="537264"/>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3399180" y="2580248"/>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9" name="Picture Placeholder 3"/>
          <p:cNvSpPr>
            <a:spLocks noGrp="1"/>
          </p:cNvSpPr>
          <p:nvPr>
            <p:ph type="pic" sz="quarter" idx="17"/>
          </p:nvPr>
        </p:nvSpPr>
        <p:spPr>
          <a:xfrm>
            <a:off x="6175332" y="537264"/>
            <a:ext cx="2334354" cy="40841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7" name="Picture 16">
            <a:extLst>
              <a:ext uri="{FF2B5EF4-FFF2-40B4-BE49-F238E27FC236}">
                <a16:creationId xmlns:a16="http://schemas.microsoft.com/office/drawing/2014/main" xmlns="" id="{F7CC98EF-3C59-421F-9D70-C0A81AC631A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71633447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29" name="Rectangle 17">
            <a:extLst>
              <a:ext uri="{FF2B5EF4-FFF2-40B4-BE49-F238E27FC236}">
                <a16:creationId xmlns:a16="http://schemas.microsoft.com/office/drawing/2014/main" xmlns="" id="{89FFF12E-E21A-487C-B780-AE337250E955}"/>
              </a:ext>
            </a:extLst>
          </p:cNvPr>
          <p:cNvSpPr>
            <a:spLocks/>
          </p:cNvSpPr>
          <p:nvPr userDrawn="1"/>
        </p:nvSpPr>
        <p:spPr bwMode="auto">
          <a:xfrm rot="10800000" flipH="1">
            <a:off x="1" y="4844526"/>
            <a:ext cx="9147586" cy="297628"/>
          </a:xfrm>
          <a:prstGeom prst="rect">
            <a:avLst/>
          </a:prstGeom>
          <a:solidFill>
            <a:srgbClr val="D2D2D2">
              <a:alpha val="89804"/>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982464" y="2917032"/>
            <a:ext cx="2946400" cy="165735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5222258" y="3038475"/>
            <a:ext cx="962642" cy="966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6212858" y="3038475"/>
            <a:ext cx="962642" cy="966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7204075" y="3038475"/>
            <a:ext cx="962642" cy="966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9" name="Picture 18">
            <a:extLst>
              <a:ext uri="{FF2B5EF4-FFF2-40B4-BE49-F238E27FC236}">
                <a16:creationId xmlns:a16="http://schemas.microsoft.com/office/drawing/2014/main" xmlns="" id="{D1F73E45-CAC4-48D1-AFA9-E3ED611D2D47}"/>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6003832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ew Portfolio 4">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rot="20733342">
            <a:off x="2741290" y="2848244"/>
            <a:ext cx="1363640" cy="136561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5" name="Picture Placeholder 3"/>
          <p:cNvSpPr>
            <a:spLocks noGrp="1"/>
          </p:cNvSpPr>
          <p:nvPr>
            <p:ph type="pic" sz="quarter" idx="14"/>
          </p:nvPr>
        </p:nvSpPr>
        <p:spPr>
          <a:xfrm rot="1224953">
            <a:off x="3906038" y="1725352"/>
            <a:ext cx="1365171" cy="1360494"/>
          </a:xfrm>
          <a:custGeom>
            <a:avLst/>
            <a:gdLst>
              <a:gd name="connsiteX0" fmla="*/ 0 w 1365171"/>
              <a:gd name="connsiteY0" fmla="*/ 0 h 1359755"/>
              <a:gd name="connsiteX1" fmla="*/ 1365171 w 1365171"/>
              <a:gd name="connsiteY1" fmla="*/ 0 h 1359755"/>
              <a:gd name="connsiteX2" fmla="*/ 1365171 w 1365171"/>
              <a:gd name="connsiteY2" fmla="*/ 1359755 h 1359755"/>
              <a:gd name="connsiteX3" fmla="*/ 0 w 1365171"/>
              <a:gd name="connsiteY3" fmla="*/ 1359755 h 1359755"/>
              <a:gd name="connsiteX4" fmla="*/ 0 w 1365171"/>
              <a:gd name="connsiteY4" fmla="*/ 0 h 1359755"/>
              <a:gd name="connsiteX0" fmla="*/ 0 w 1365171"/>
              <a:gd name="connsiteY0" fmla="*/ 0 h 1370217"/>
              <a:gd name="connsiteX1" fmla="*/ 1365171 w 1365171"/>
              <a:gd name="connsiteY1" fmla="*/ 0 h 1370217"/>
              <a:gd name="connsiteX2" fmla="*/ 1365171 w 1365171"/>
              <a:gd name="connsiteY2" fmla="*/ 1359755 h 1370217"/>
              <a:gd name="connsiteX3" fmla="*/ 528825 w 1365171"/>
              <a:gd name="connsiteY3" fmla="*/ 1370139 h 1370217"/>
              <a:gd name="connsiteX4" fmla="*/ 0 w 1365171"/>
              <a:gd name="connsiteY4" fmla="*/ 1359755 h 1370217"/>
              <a:gd name="connsiteX5" fmla="*/ 0 w 1365171"/>
              <a:gd name="connsiteY5" fmla="*/ 0 h 1370217"/>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0 w 1365171"/>
              <a:gd name="connsiteY4" fmla="*/ 1359755 h 1365223"/>
              <a:gd name="connsiteX5" fmla="*/ 0 w 1365171"/>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0 w 1365171"/>
              <a:gd name="connsiteY4" fmla="*/ 1359755 h 1365223"/>
              <a:gd name="connsiteX5" fmla="*/ 0 w 1365171"/>
              <a:gd name="connsiteY5" fmla="*/ 0 h 1365223"/>
              <a:gd name="connsiteX0" fmla="*/ 5469 w 1370640"/>
              <a:gd name="connsiteY0" fmla="*/ 0 h 1365223"/>
              <a:gd name="connsiteX1" fmla="*/ 1370640 w 1370640"/>
              <a:gd name="connsiteY1" fmla="*/ 0 h 1365223"/>
              <a:gd name="connsiteX2" fmla="*/ 1370640 w 1370640"/>
              <a:gd name="connsiteY2" fmla="*/ 1359755 h 1365223"/>
              <a:gd name="connsiteX3" fmla="*/ 513457 w 1370640"/>
              <a:gd name="connsiteY3" fmla="*/ 1365223 h 1365223"/>
              <a:gd name="connsiteX4" fmla="*/ 0 w 1370640"/>
              <a:gd name="connsiteY4" fmla="*/ 1038673 h 1365223"/>
              <a:gd name="connsiteX5" fmla="*/ 5469 w 1370640"/>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745 w 1365171"/>
              <a:gd name="connsiteY4" fmla="*/ 1055367 h 1365223"/>
              <a:gd name="connsiteX5" fmla="*/ 0 w 1365171"/>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745 w 1365171"/>
              <a:gd name="connsiteY4" fmla="*/ 1055367 h 1365223"/>
              <a:gd name="connsiteX5" fmla="*/ 0 w 1365171"/>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33067 w 1365171"/>
              <a:gd name="connsiteY4" fmla="*/ 967039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33067 w 1365171"/>
              <a:gd name="connsiteY4" fmla="*/ 967039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274 w 1365171"/>
              <a:gd name="connsiteY5" fmla="*/ 1041736 h 1365223"/>
              <a:gd name="connsiteX6" fmla="*/ 0 w 1365171"/>
              <a:gd name="connsiteY6" fmla="*/ 0 h 1365223"/>
              <a:gd name="connsiteX0" fmla="*/ 0 w 1365171"/>
              <a:gd name="connsiteY0" fmla="*/ 0 h 1362775"/>
              <a:gd name="connsiteX1" fmla="*/ 1365171 w 1365171"/>
              <a:gd name="connsiteY1" fmla="*/ 0 h 1362775"/>
              <a:gd name="connsiteX2" fmla="*/ 1365171 w 1365171"/>
              <a:gd name="connsiteY2" fmla="*/ 1359755 h 1362775"/>
              <a:gd name="connsiteX3" fmla="*/ 539293 w 1365171"/>
              <a:gd name="connsiteY3" fmla="*/ 1362775 h 1362775"/>
              <a:gd name="connsiteX4" fmla="*/ 203356 w 1365171"/>
              <a:gd name="connsiteY4" fmla="*/ 936676 h 1362775"/>
              <a:gd name="connsiteX5" fmla="*/ 274 w 1365171"/>
              <a:gd name="connsiteY5" fmla="*/ 1041736 h 1362775"/>
              <a:gd name="connsiteX6" fmla="*/ 0 w 1365171"/>
              <a:gd name="connsiteY6" fmla="*/ 0 h 1362775"/>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203356 w 1365171"/>
              <a:gd name="connsiteY4" fmla="*/ 936676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203356 w 1365171"/>
              <a:gd name="connsiteY4" fmla="*/ 936676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192628 w 1365171"/>
              <a:gd name="connsiteY4" fmla="*/ 916955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192628 w 1365171"/>
              <a:gd name="connsiteY4" fmla="*/ 916955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192628 w 1365171"/>
              <a:gd name="connsiteY4" fmla="*/ 916955 h 1360494"/>
              <a:gd name="connsiteX5" fmla="*/ 274 w 1365171"/>
              <a:gd name="connsiteY5" fmla="*/ 1041736 h 1360494"/>
              <a:gd name="connsiteX6" fmla="*/ 0 w 1365171"/>
              <a:gd name="connsiteY6" fmla="*/ 0 h 136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171" h="1360494">
                <a:moveTo>
                  <a:pt x="0" y="0"/>
                </a:moveTo>
                <a:lnTo>
                  <a:pt x="1365171" y="0"/>
                </a:lnTo>
                <a:lnTo>
                  <a:pt x="1365171" y="1359755"/>
                </a:lnTo>
                <a:lnTo>
                  <a:pt x="518117" y="1360494"/>
                </a:lnTo>
                <a:cubicBezTo>
                  <a:pt x="301821" y="1058384"/>
                  <a:pt x="252916" y="977626"/>
                  <a:pt x="192628" y="916955"/>
                </a:cubicBezTo>
                <a:cubicBezTo>
                  <a:pt x="165319" y="918093"/>
                  <a:pt x="93864" y="967877"/>
                  <a:pt x="274" y="1041736"/>
                </a:cubicBezTo>
                <a:cubicBezTo>
                  <a:pt x="26" y="689947"/>
                  <a:pt x="248" y="351789"/>
                  <a:pt x="0" y="0"/>
                </a:cubicBezTo>
                <a:close/>
              </a:path>
            </a:pathLst>
          </a:cu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6" name="Picture Placeholder 3"/>
          <p:cNvSpPr>
            <a:spLocks noGrp="1"/>
          </p:cNvSpPr>
          <p:nvPr>
            <p:ph type="pic" sz="quarter" idx="15"/>
          </p:nvPr>
        </p:nvSpPr>
        <p:spPr>
          <a:xfrm rot="20952885">
            <a:off x="2395018" y="943429"/>
            <a:ext cx="1363511" cy="1366206"/>
          </a:xfrm>
          <a:custGeom>
            <a:avLst/>
            <a:gdLst>
              <a:gd name="connsiteX0" fmla="*/ 0 w 1358514"/>
              <a:gd name="connsiteY0" fmla="*/ 0 h 1363740"/>
              <a:gd name="connsiteX1" fmla="*/ 1358514 w 1358514"/>
              <a:gd name="connsiteY1" fmla="*/ 0 h 1363740"/>
              <a:gd name="connsiteX2" fmla="*/ 1358514 w 1358514"/>
              <a:gd name="connsiteY2" fmla="*/ 1363740 h 1363740"/>
              <a:gd name="connsiteX3" fmla="*/ 0 w 1358514"/>
              <a:gd name="connsiteY3" fmla="*/ 1363740 h 1363740"/>
              <a:gd name="connsiteX4" fmla="*/ 0 w 1358514"/>
              <a:gd name="connsiteY4" fmla="*/ 0 h 1363740"/>
              <a:gd name="connsiteX0" fmla="*/ 0 w 1358514"/>
              <a:gd name="connsiteY0" fmla="*/ 0 h 1363740"/>
              <a:gd name="connsiteX1" fmla="*/ 1358514 w 1358514"/>
              <a:gd name="connsiteY1" fmla="*/ 0 h 1363740"/>
              <a:gd name="connsiteX2" fmla="*/ 1358514 w 1358514"/>
              <a:gd name="connsiteY2" fmla="*/ 1363740 h 1363740"/>
              <a:gd name="connsiteX3" fmla="*/ 1199144 w 1358514"/>
              <a:gd name="connsiteY3" fmla="*/ 1362684 h 1363740"/>
              <a:gd name="connsiteX4" fmla="*/ 0 w 1358514"/>
              <a:gd name="connsiteY4" fmla="*/ 1363740 h 1363740"/>
              <a:gd name="connsiteX5" fmla="*/ 0 w 1358514"/>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3511"/>
              <a:gd name="connsiteY0" fmla="*/ 0 h 1363740"/>
              <a:gd name="connsiteX1" fmla="*/ 1358514 w 1363511"/>
              <a:gd name="connsiteY1" fmla="*/ 0 h 1363740"/>
              <a:gd name="connsiteX2" fmla="*/ 1363511 w 1363511"/>
              <a:gd name="connsiteY2" fmla="*/ 1094400 h 1363740"/>
              <a:gd name="connsiteX3" fmla="*/ 1199144 w 1363511"/>
              <a:gd name="connsiteY3" fmla="*/ 1362684 h 1363740"/>
              <a:gd name="connsiteX4" fmla="*/ 0 w 1363511"/>
              <a:gd name="connsiteY4" fmla="*/ 1363740 h 1363740"/>
              <a:gd name="connsiteX5" fmla="*/ 0 w 1363511"/>
              <a:gd name="connsiteY5" fmla="*/ 0 h 1363740"/>
              <a:gd name="connsiteX0" fmla="*/ 0 w 1363511"/>
              <a:gd name="connsiteY0" fmla="*/ 0 h 1366206"/>
              <a:gd name="connsiteX1" fmla="*/ 1358514 w 1363511"/>
              <a:gd name="connsiteY1" fmla="*/ 0 h 1366206"/>
              <a:gd name="connsiteX2" fmla="*/ 1363511 w 1363511"/>
              <a:gd name="connsiteY2" fmla="*/ 1094400 h 1366206"/>
              <a:gd name="connsiteX3" fmla="*/ 1198473 w 1363511"/>
              <a:gd name="connsiteY3" fmla="*/ 1366206 h 1366206"/>
              <a:gd name="connsiteX4" fmla="*/ 0 w 1363511"/>
              <a:gd name="connsiteY4" fmla="*/ 1363740 h 1366206"/>
              <a:gd name="connsiteX5" fmla="*/ 0 w 1363511"/>
              <a:gd name="connsiteY5" fmla="*/ 0 h 1366206"/>
              <a:gd name="connsiteX0" fmla="*/ 0 w 1363511"/>
              <a:gd name="connsiteY0" fmla="*/ 0 h 1366206"/>
              <a:gd name="connsiteX1" fmla="*/ 1358514 w 1363511"/>
              <a:gd name="connsiteY1" fmla="*/ 0 h 1366206"/>
              <a:gd name="connsiteX2" fmla="*/ 1363511 w 1363511"/>
              <a:gd name="connsiteY2" fmla="*/ 1094400 h 1366206"/>
              <a:gd name="connsiteX3" fmla="*/ 1198473 w 1363511"/>
              <a:gd name="connsiteY3" fmla="*/ 1366206 h 1366206"/>
              <a:gd name="connsiteX4" fmla="*/ 0 w 1363511"/>
              <a:gd name="connsiteY4" fmla="*/ 1363740 h 1366206"/>
              <a:gd name="connsiteX5" fmla="*/ 0 w 1363511"/>
              <a:gd name="connsiteY5" fmla="*/ 0 h 136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11" h="1366206">
                <a:moveTo>
                  <a:pt x="0" y="0"/>
                </a:moveTo>
                <a:lnTo>
                  <a:pt x="1358514" y="0"/>
                </a:lnTo>
                <a:cubicBezTo>
                  <a:pt x="1359509" y="368322"/>
                  <a:pt x="1362516" y="726078"/>
                  <a:pt x="1363511" y="1094400"/>
                </a:cubicBezTo>
                <a:cubicBezTo>
                  <a:pt x="1317230" y="1151086"/>
                  <a:pt x="1276460" y="1238901"/>
                  <a:pt x="1198473" y="1366206"/>
                </a:cubicBezTo>
                <a:lnTo>
                  <a:pt x="0" y="1363740"/>
                </a:lnTo>
                <a:lnTo>
                  <a:pt x="0" y="0"/>
                </a:lnTo>
                <a:close/>
              </a:path>
            </a:pathLst>
          </a:cu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7" name="Picture Placeholder 3"/>
          <p:cNvSpPr>
            <a:spLocks noGrp="1"/>
          </p:cNvSpPr>
          <p:nvPr>
            <p:ph type="pic" sz="quarter" idx="16"/>
          </p:nvPr>
        </p:nvSpPr>
        <p:spPr>
          <a:xfrm rot="641361">
            <a:off x="1069013" y="1571946"/>
            <a:ext cx="1354280" cy="1367649"/>
          </a:xfrm>
          <a:custGeom>
            <a:avLst/>
            <a:gdLst>
              <a:gd name="connsiteX0" fmla="*/ 0 w 1354082"/>
              <a:gd name="connsiteY0" fmla="*/ 0 h 1362713"/>
              <a:gd name="connsiteX1" fmla="*/ 1354082 w 1354082"/>
              <a:gd name="connsiteY1" fmla="*/ 0 h 1362713"/>
              <a:gd name="connsiteX2" fmla="*/ 1354082 w 1354082"/>
              <a:gd name="connsiteY2" fmla="*/ 1362713 h 1362713"/>
              <a:gd name="connsiteX3" fmla="*/ 0 w 1354082"/>
              <a:gd name="connsiteY3" fmla="*/ 1362713 h 1362713"/>
              <a:gd name="connsiteX4" fmla="*/ 0 w 1354082"/>
              <a:gd name="connsiteY4" fmla="*/ 0 h 1362713"/>
              <a:gd name="connsiteX0" fmla="*/ 0 w 1354082"/>
              <a:gd name="connsiteY0" fmla="*/ 0 h 1362713"/>
              <a:gd name="connsiteX1" fmla="*/ 971109 w 1354082"/>
              <a:gd name="connsiteY1" fmla="*/ 145 h 1362713"/>
              <a:gd name="connsiteX2" fmla="*/ 1354082 w 1354082"/>
              <a:gd name="connsiteY2" fmla="*/ 0 h 1362713"/>
              <a:gd name="connsiteX3" fmla="*/ 1354082 w 1354082"/>
              <a:gd name="connsiteY3" fmla="*/ 1362713 h 1362713"/>
              <a:gd name="connsiteX4" fmla="*/ 0 w 1354082"/>
              <a:gd name="connsiteY4" fmla="*/ 1362713 h 1362713"/>
              <a:gd name="connsiteX5" fmla="*/ 0 w 1354082"/>
              <a:gd name="connsiteY5" fmla="*/ 0 h 1362713"/>
              <a:gd name="connsiteX0" fmla="*/ 0 w 1356793"/>
              <a:gd name="connsiteY0" fmla="*/ 0 h 1362713"/>
              <a:gd name="connsiteX1" fmla="*/ 971109 w 1356793"/>
              <a:gd name="connsiteY1" fmla="*/ 145 h 1362713"/>
              <a:gd name="connsiteX2" fmla="*/ 1356793 w 1356793"/>
              <a:gd name="connsiteY2" fmla="*/ 921257 h 1362713"/>
              <a:gd name="connsiteX3" fmla="*/ 1354082 w 1356793"/>
              <a:gd name="connsiteY3" fmla="*/ 1362713 h 1362713"/>
              <a:gd name="connsiteX4" fmla="*/ 0 w 1356793"/>
              <a:gd name="connsiteY4" fmla="*/ 1362713 h 1362713"/>
              <a:gd name="connsiteX5" fmla="*/ 0 w 1356793"/>
              <a:gd name="connsiteY5" fmla="*/ 0 h 1362713"/>
              <a:gd name="connsiteX0" fmla="*/ 0 w 1356793"/>
              <a:gd name="connsiteY0" fmla="*/ 4936 h 1367649"/>
              <a:gd name="connsiteX1" fmla="*/ 980228 w 1356793"/>
              <a:gd name="connsiteY1" fmla="*/ 0 h 1367649"/>
              <a:gd name="connsiteX2" fmla="*/ 1356793 w 1356793"/>
              <a:gd name="connsiteY2" fmla="*/ 926193 h 1367649"/>
              <a:gd name="connsiteX3" fmla="*/ 1354082 w 1356793"/>
              <a:gd name="connsiteY3" fmla="*/ 1367649 h 1367649"/>
              <a:gd name="connsiteX4" fmla="*/ 0 w 1356793"/>
              <a:gd name="connsiteY4" fmla="*/ 1367649 h 1367649"/>
              <a:gd name="connsiteX5" fmla="*/ 0 w 1356793"/>
              <a:gd name="connsiteY5" fmla="*/ 4936 h 1367649"/>
              <a:gd name="connsiteX0" fmla="*/ 0 w 1354280"/>
              <a:gd name="connsiteY0" fmla="*/ 4936 h 1367649"/>
              <a:gd name="connsiteX1" fmla="*/ 980228 w 1354280"/>
              <a:gd name="connsiteY1" fmla="*/ 0 h 1367649"/>
              <a:gd name="connsiteX2" fmla="*/ 1353367 w 1354280"/>
              <a:gd name="connsiteY2" fmla="*/ 943636 h 1367649"/>
              <a:gd name="connsiteX3" fmla="*/ 1354082 w 1354280"/>
              <a:gd name="connsiteY3" fmla="*/ 1367649 h 1367649"/>
              <a:gd name="connsiteX4" fmla="*/ 0 w 1354280"/>
              <a:gd name="connsiteY4" fmla="*/ 1367649 h 1367649"/>
              <a:gd name="connsiteX5" fmla="*/ 0 w 1354280"/>
              <a:gd name="connsiteY5" fmla="*/ 4936 h 136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280" h="1367649">
                <a:moveTo>
                  <a:pt x="0" y="4936"/>
                </a:moveTo>
                <a:lnTo>
                  <a:pt x="980228" y="0"/>
                </a:lnTo>
                <a:lnTo>
                  <a:pt x="1353367" y="943636"/>
                </a:lnTo>
                <a:cubicBezTo>
                  <a:pt x="1352463" y="1090788"/>
                  <a:pt x="1354986" y="1220497"/>
                  <a:pt x="1354082" y="1367649"/>
                </a:cubicBezTo>
                <a:lnTo>
                  <a:pt x="0" y="1367649"/>
                </a:lnTo>
                <a:lnTo>
                  <a:pt x="0" y="4936"/>
                </a:lnTo>
                <a:close/>
              </a:path>
            </a:pathLst>
          </a:cu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F0948CA0-8624-4F85-8E70-D616670FDF5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71263341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ew Portfolio 5">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0" name="Picture Placeholder 3"/>
          <p:cNvSpPr>
            <a:spLocks noGrp="1"/>
          </p:cNvSpPr>
          <p:nvPr>
            <p:ph type="pic" sz="quarter" idx="10"/>
          </p:nvPr>
        </p:nvSpPr>
        <p:spPr>
          <a:xfrm>
            <a:off x="788108" y="741682"/>
            <a:ext cx="3656476" cy="366542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1" name="Picture Placeholder 3"/>
          <p:cNvSpPr>
            <a:spLocks noGrp="1"/>
          </p:cNvSpPr>
          <p:nvPr>
            <p:ph type="pic" sz="quarter" idx="14"/>
          </p:nvPr>
        </p:nvSpPr>
        <p:spPr>
          <a:xfrm>
            <a:off x="4498173" y="741682"/>
            <a:ext cx="4653321" cy="11545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5"/>
          </p:nvPr>
        </p:nvSpPr>
        <p:spPr>
          <a:xfrm>
            <a:off x="4498173" y="1948390"/>
            <a:ext cx="4653321" cy="11545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3" name="Picture Placeholder 3"/>
          <p:cNvSpPr>
            <a:spLocks noGrp="1"/>
          </p:cNvSpPr>
          <p:nvPr>
            <p:ph type="pic" sz="quarter" idx="16"/>
          </p:nvPr>
        </p:nvSpPr>
        <p:spPr>
          <a:xfrm>
            <a:off x="4498173" y="3155098"/>
            <a:ext cx="1250555" cy="1252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4" name="Picture Placeholder 3"/>
          <p:cNvSpPr>
            <a:spLocks noGrp="1"/>
          </p:cNvSpPr>
          <p:nvPr>
            <p:ph type="pic" sz="quarter" idx="17"/>
          </p:nvPr>
        </p:nvSpPr>
        <p:spPr>
          <a:xfrm>
            <a:off x="5817307" y="3155098"/>
            <a:ext cx="1250555" cy="1252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6" name="Picture Placeholder 3"/>
          <p:cNvSpPr>
            <a:spLocks noGrp="1"/>
          </p:cNvSpPr>
          <p:nvPr>
            <p:ph type="pic" sz="quarter" idx="18"/>
          </p:nvPr>
        </p:nvSpPr>
        <p:spPr>
          <a:xfrm>
            <a:off x="7128946" y="3155098"/>
            <a:ext cx="2034104" cy="1252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8" name="Picture 17">
            <a:extLst>
              <a:ext uri="{FF2B5EF4-FFF2-40B4-BE49-F238E27FC236}">
                <a16:creationId xmlns:a16="http://schemas.microsoft.com/office/drawing/2014/main" xmlns="" id="{9E49417B-0BAB-499A-AEFA-DD27B31046D4}"/>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05934423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ew Portfolio 6">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953448" y="764380"/>
            <a:ext cx="1924664" cy="344785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0" name="Picture Placeholder 3"/>
          <p:cNvSpPr>
            <a:spLocks noGrp="1"/>
          </p:cNvSpPr>
          <p:nvPr>
            <p:ph type="pic" sz="quarter" idx="14"/>
          </p:nvPr>
        </p:nvSpPr>
        <p:spPr>
          <a:xfrm>
            <a:off x="2959453" y="-14990"/>
            <a:ext cx="1650022" cy="29372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1" name="Picture Placeholder 3"/>
          <p:cNvSpPr>
            <a:spLocks noGrp="1"/>
          </p:cNvSpPr>
          <p:nvPr>
            <p:ph type="pic" sz="quarter" idx="15"/>
          </p:nvPr>
        </p:nvSpPr>
        <p:spPr>
          <a:xfrm>
            <a:off x="2959452" y="2998034"/>
            <a:ext cx="4910383" cy="121420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2" name="Picture Placeholder 3"/>
          <p:cNvSpPr>
            <a:spLocks noGrp="1"/>
          </p:cNvSpPr>
          <p:nvPr>
            <p:ph type="pic" sz="quarter" idx="16"/>
          </p:nvPr>
        </p:nvSpPr>
        <p:spPr>
          <a:xfrm>
            <a:off x="4683322" y="1371600"/>
            <a:ext cx="1552586" cy="155064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3" name="Picture Placeholder 3"/>
          <p:cNvSpPr>
            <a:spLocks noGrp="1"/>
          </p:cNvSpPr>
          <p:nvPr>
            <p:ph type="pic" sz="quarter" idx="17"/>
          </p:nvPr>
        </p:nvSpPr>
        <p:spPr>
          <a:xfrm>
            <a:off x="4683322" y="-14990"/>
            <a:ext cx="1552586" cy="13183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4" name="Picture Placeholder 3"/>
          <p:cNvSpPr>
            <a:spLocks noGrp="1"/>
          </p:cNvSpPr>
          <p:nvPr>
            <p:ph type="pic" sz="quarter" idx="18"/>
          </p:nvPr>
        </p:nvSpPr>
        <p:spPr>
          <a:xfrm>
            <a:off x="6309755" y="1371600"/>
            <a:ext cx="1552586" cy="155064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8" name="Picture 17">
            <a:extLst>
              <a:ext uri="{FF2B5EF4-FFF2-40B4-BE49-F238E27FC236}">
                <a16:creationId xmlns:a16="http://schemas.microsoft.com/office/drawing/2014/main" xmlns="" id="{6F3126CC-6422-49D4-8CA5-FEC53C50680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4017033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ew Portfolio 7">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3048596" y="857846"/>
            <a:ext cx="6110394" cy="34242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43C56F2F-9E20-4344-BE70-385F2E0A8541}"/>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4653314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New Portfolio 7">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711164" y="592111"/>
            <a:ext cx="3591013" cy="20086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4"/>
          </p:nvPr>
        </p:nvSpPr>
        <p:spPr>
          <a:xfrm>
            <a:off x="4356387" y="592111"/>
            <a:ext cx="2011663" cy="20086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5"/>
          </p:nvPr>
        </p:nvSpPr>
        <p:spPr>
          <a:xfrm>
            <a:off x="6419968" y="592111"/>
            <a:ext cx="2011663" cy="20086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6"/>
          </p:nvPr>
        </p:nvSpPr>
        <p:spPr>
          <a:xfrm>
            <a:off x="711164" y="2653399"/>
            <a:ext cx="7718174" cy="191110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B552CAAE-9FD9-4EFE-BB8E-987FC85BEDD5}"/>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61048650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ew Portfolio 9">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2653384" y="606392"/>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4"/>
          </p:nvPr>
        </p:nvSpPr>
        <p:spPr>
          <a:xfrm>
            <a:off x="742082" y="2524569"/>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3" name="Picture Placeholder 3"/>
          <p:cNvSpPr>
            <a:spLocks noGrp="1"/>
          </p:cNvSpPr>
          <p:nvPr>
            <p:ph type="pic" sz="quarter" idx="15"/>
          </p:nvPr>
        </p:nvSpPr>
        <p:spPr>
          <a:xfrm>
            <a:off x="6482863" y="606392"/>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4" name="Picture Placeholder 3"/>
          <p:cNvSpPr>
            <a:spLocks noGrp="1"/>
          </p:cNvSpPr>
          <p:nvPr>
            <p:ph type="pic" sz="quarter" idx="16"/>
          </p:nvPr>
        </p:nvSpPr>
        <p:spPr>
          <a:xfrm>
            <a:off x="4571561" y="2524569"/>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E3F6B60E-93B4-4902-96D4-53B3FE392E0E}"/>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14319551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ew Portfolio 10">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4"/>
          </p:nvPr>
        </p:nvSpPr>
        <p:spPr>
          <a:xfrm>
            <a:off x="779993" y="598755"/>
            <a:ext cx="2506347" cy="250883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3330688" y="598755"/>
            <a:ext cx="2506347" cy="250883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5881383" y="598755"/>
            <a:ext cx="2506347" cy="250883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5" name="Picture 14">
            <a:extLst>
              <a:ext uri="{FF2B5EF4-FFF2-40B4-BE49-F238E27FC236}">
                <a16:creationId xmlns:a16="http://schemas.microsoft.com/office/drawing/2014/main" xmlns="" id="{80C440C2-169D-4348-8E5E-C03BFF122CD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3698931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0" y="0"/>
            <a:ext cx="9140257" cy="219318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6258EAA9-1B71-454D-8ED4-3FF1A07AFBF7}"/>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968648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ide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997744"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9" name="Picture Placeholder 3"/>
          <p:cNvSpPr>
            <a:spLocks noGrp="1"/>
          </p:cNvSpPr>
          <p:nvPr>
            <p:ph type="pic" sz="quarter" idx="14"/>
          </p:nvPr>
        </p:nvSpPr>
        <p:spPr>
          <a:xfrm>
            <a:off x="2902171"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0" name="Picture Placeholder 3"/>
          <p:cNvSpPr>
            <a:spLocks noGrp="1"/>
          </p:cNvSpPr>
          <p:nvPr>
            <p:ph type="pic" sz="quarter" idx="15"/>
          </p:nvPr>
        </p:nvSpPr>
        <p:spPr>
          <a:xfrm>
            <a:off x="4810620"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1" name="Picture Placeholder 3"/>
          <p:cNvSpPr>
            <a:spLocks noGrp="1"/>
          </p:cNvSpPr>
          <p:nvPr>
            <p:ph type="pic" sz="quarter" idx="16"/>
          </p:nvPr>
        </p:nvSpPr>
        <p:spPr>
          <a:xfrm>
            <a:off x="6715047"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460639CB-AEA2-444A-BFA1-F8845B70CD66}"/>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99396763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Singl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1005001" y="1945481"/>
            <a:ext cx="1662113" cy="16621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E7B321E9-FD97-4198-A1B7-2A8D0E5F1606}"/>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0473722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ll Image P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0" y="0"/>
            <a:ext cx="2895269" cy="51435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7AE27AC7-B7F1-41AA-80F1-BBEE2D96877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15935710"/>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2703380" y="4881348"/>
            <a:ext cx="3740828" cy="194274"/>
          </a:xfrm>
          <a:prstGeom prst="rect">
            <a:avLst/>
          </a:prstGeom>
        </p:spPr>
        <p:txBody>
          <a:bodyPr vert="horz" lIns="91440" tIns="45720" rIns="91440" bIns="45720" rtlCol="0" anchor="ctr"/>
          <a:lstStyle>
            <a:lvl1pPr algn="ctr">
              <a:defRPr sz="800" b="0" i="0">
                <a:solidFill>
                  <a:schemeClr val="tx1">
                    <a:alpha val="50000"/>
                  </a:schemeClr>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6" r:id="rId1"/>
    <p:sldLayoutId id="2147483663" r:id="rId2"/>
    <p:sldLayoutId id="2147483664" r:id="rId3"/>
    <p:sldLayoutId id="2147483665"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1800">
          <a:solidFill>
            <a:schemeClr val="tx1"/>
          </a:solidFill>
          <a:latin typeface="+mn-lt"/>
          <a:ea typeface="+mn-ea"/>
          <a:cs typeface="+mn-cs"/>
          <a:sym typeface="Gill Sans" charset="0"/>
        </a:defRPr>
      </a:lvl1pPr>
      <a:lvl2pPr algn="ctr" rtl="0" fontAlgn="base">
        <a:spcBef>
          <a:spcPct val="0"/>
        </a:spcBef>
        <a:spcAft>
          <a:spcPct val="0"/>
        </a:spcAft>
        <a:defRPr sz="1800">
          <a:solidFill>
            <a:schemeClr val="tx1"/>
          </a:solidFill>
          <a:latin typeface="+mn-lt"/>
          <a:ea typeface="+mn-ea"/>
          <a:cs typeface="+mn-cs"/>
          <a:sym typeface="Gill Sans" charset="0"/>
        </a:defRPr>
      </a:lvl2pPr>
      <a:lvl3pPr algn="ctr" rtl="0" fontAlgn="base">
        <a:spcBef>
          <a:spcPct val="0"/>
        </a:spcBef>
        <a:spcAft>
          <a:spcPct val="0"/>
        </a:spcAft>
        <a:defRPr sz="1800">
          <a:solidFill>
            <a:schemeClr val="tx1"/>
          </a:solidFill>
          <a:latin typeface="+mn-lt"/>
          <a:ea typeface="+mn-ea"/>
          <a:cs typeface="+mn-cs"/>
          <a:sym typeface="Gill Sans" charset="0"/>
        </a:defRPr>
      </a:lvl3pPr>
      <a:lvl4pPr algn="ctr" rtl="0" fontAlgn="base">
        <a:spcBef>
          <a:spcPct val="0"/>
        </a:spcBef>
        <a:spcAft>
          <a:spcPct val="0"/>
        </a:spcAft>
        <a:defRPr sz="1800">
          <a:solidFill>
            <a:schemeClr val="tx1"/>
          </a:solidFill>
          <a:latin typeface="+mn-lt"/>
          <a:ea typeface="+mn-ea"/>
          <a:cs typeface="+mn-cs"/>
          <a:sym typeface="Gill Sans" charset="0"/>
        </a:defRPr>
      </a:lvl4pPr>
      <a:lvl5pPr algn="ctr" rtl="0" fontAlgn="base">
        <a:spcBef>
          <a:spcPct val="0"/>
        </a:spcBef>
        <a:spcAft>
          <a:spcPct val="0"/>
        </a:spcAft>
        <a:defRPr sz="1800">
          <a:solidFill>
            <a:schemeClr val="tx1"/>
          </a:solidFill>
          <a:latin typeface="+mn-lt"/>
          <a:ea typeface="+mn-ea"/>
          <a:cs typeface="+mn-cs"/>
          <a:sym typeface="Gill Sans" charset="0"/>
        </a:defRPr>
      </a:lvl5pPr>
      <a:lvl6pPr marL="171450" algn="ctr" rtl="0" fontAlgn="base">
        <a:spcBef>
          <a:spcPct val="0"/>
        </a:spcBef>
        <a:spcAft>
          <a:spcPct val="0"/>
        </a:spcAft>
        <a:defRPr sz="1800">
          <a:solidFill>
            <a:schemeClr val="tx1"/>
          </a:solidFill>
          <a:latin typeface="+mn-lt"/>
          <a:ea typeface="+mn-ea"/>
          <a:cs typeface="+mn-cs"/>
          <a:sym typeface="Gill Sans" charset="0"/>
        </a:defRPr>
      </a:lvl6pPr>
      <a:lvl7pPr marL="342900" algn="ctr" rtl="0" fontAlgn="base">
        <a:spcBef>
          <a:spcPct val="0"/>
        </a:spcBef>
        <a:spcAft>
          <a:spcPct val="0"/>
        </a:spcAft>
        <a:defRPr sz="1800">
          <a:solidFill>
            <a:schemeClr val="tx1"/>
          </a:solidFill>
          <a:latin typeface="+mn-lt"/>
          <a:ea typeface="+mn-ea"/>
          <a:cs typeface="+mn-cs"/>
          <a:sym typeface="Gill Sans" charset="0"/>
        </a:defRPr>
      </a:lvl7pPr>
      <a:lvl8pPr marL="514350" algn="ctr" rtl="0" fontAlgn="base">
        <a:spcBef>
          <a:spcPct val="0"/>
        </a:spcBef>
        <a:spcAft>
          <a:spcPct val="0"/>
        </a:spcAft>
        <a:defRPr sz="1800">
          <a:solidFill>
            <a:schemeClr val="tx1"/>
          </a:solidFill>
          <a:latin typeface="+mn-lt"/>
          <a:ea typeface="+mn-ea"/>
          <a:cs typeface="+mn-cs"/>
          <a:sym typeface="Gill Sans" charset="0"/>
        </a:defRPr>
      </a:lvl8pPr>
      <a:lvl9pPr marL="685800" algn="ctr" rtl="0" fontAlgn="base">
        <a:spcBef>
          <a:spcPct val="0"/>
        </a:spcBef>
        <a:spcAft>
          <a:spcPct val="0"/>
        </a:spcAft>
        <a:defRPr sz="1800">
          <a:solidFill>
            <a:schemeClr val="tx1"/>
          </a:solidFill>
          <a:latin typeface="+mn-lt"/>
          <a:ea typeface="+mn-ea"/>
          <a:cs typeface="+mn-cs"/>
          <a:sym typeface="Gill Sans"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it.ly/mPayvn-app-store" TargetMode="External"/><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hyperlink" Target="http://bit.ly/mPayvn-ch-pla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bit.ly/vtc-pay-app-store"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bit.ly/vtc-pay-ch-pla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 Id="rId4" Type="http://schemas.openxmlformats.org/officeDocument/2006/relationships/image" Target="../media/image35.tmp"/></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it.ly/vi-momo-ch-play" TargetMode="External"/><Relationship Id="rId2" Type="http://schemas.openxmlformats.org/officeDocument/2006/relationships/hyperlink" Target="http://bit.ly/vi-momo-app-stor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bit.ly/senpay-ch-play" TargetMode="External"/><Relationship Id="rId2" Type="http://schemas.openxmlformats.org/officeDocument/2006/relationships/hyperlink" Target="http://bit.ly/senpay-app-stor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dantri.com.vn/kinh-doanh/day-manh-thanh-toan-di-dong-tai-viet-nam-20180207154014218.htm" TargetMode="External"/><Relationship Id="rId2" Type="http://schemas.openxmlformats.org/officeDocument/2006/relationships/hyperlink" Target="http://danviet.vn/cong-nghe/tuong-lai-nao-cho-thanh-toan-di-dong-tai-viet-nam-889606.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it.ly/vi-bao-kim"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bit.ly/vi-bao-kim-ch-pla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pic>
        <p:nvPicPr>
          <p:cNvPr id="3078" name="Picture 6" descr="Káº¿t quáº£ hÃ¬nh áº£nh cho thanh toÃ¡n di Ä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6386" name="Rectangle 2"/>
          <p:cNvSpPr>
            <a:spLocks/>
          </p:cNvSpPr>
          <p:nvPr/>
        </p:nvSpPr>
        <p:spPr bwMode="auto">
          <a:xfrm>
            <a:off x="0" y="2928937"/>
            <a:ext cx="9144000" cy="2214563"/>
          </a:xfrm>
          <a:prstGeom prst="rect">
            <a:avLst/>
          </a:prstGeom>
          <a:gradFill flip="none" rotWithShape="1">
            <a:gsLst>
              <a:gs pos="100000">
                <a:srgbClr val="2276BF">
                  <a:alpha val="89804"/>
                </a:srgbClr>
              </a:gs>
              <a:gs pos="0">
                <a:srgbClr val="114373">
                  <a:alpha val="90000"/>
                </a:srgbClr>
              </a:gs>
              <a:gs pos="65000">
                <a:schemeClr val="accent3">
                  <a:alpha val="85000"/>
                </a:schemeClr>
              </a:gs>
            </a:gsLst>
            <a:lin ang="19200000" scaled="0"/>
            <a:tileRect/>
          </a:gradFill>
          <a:ln>
            <a:noFill/>
          </a:ln>
          <a:extLst/>
        </p:spPr>
        <p:txBody>
          <a:bodyPr lIns="0" tIns="0" rIns="0" bIns="0"/>
          <a:lstStyle/>
          <a:p>
            <a:endParaRPr lang="en-US" dirty="0"/>
          </a:p>
        </p:txBody>
      </p:sp>
      <p:sp>
        <p:nvSpPr>
          <p:cNvPr id="16389" name="Rectangle 5"/>
          <p:cNvSpPr>
            <a:spLocks/>
          </p:cNvSpPr>
          <p:nvPr/>
        </p:nvSpPr>
        <p:spPr bwMode="auto">
          <a:xfrm>
            <a:off x="153227" y="2928937"/>
            <a:ext cx="8836027"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smtClean="0">
                <a:solidFill>
                  <a:schemeClr val="bg1"/>
                </a:solidFill>
                <a:latin typeface="Helvetica" panose="020B0604020202020204" pitchFamily="34" charset="0"/>
                <a:ea typeface="ＭＳ Ｐゴシック" charset="0"/>
                <a:cs typeface="Helvetica" panose="020B0604020202020204" pitchFamily="34" charset="0"/>
                <a:sym typeface="Bebas Neue" charset="0"/>
              </a:rPr>
              <a:t>THANH TOÁN TRỰC TUYẾN</a:t>
            </a:r>
            <a:endParaRPr lang="en-US" sz="4500" dirty="0">
              <a:solidFill>
                <a:schemeClr val="bg1"/>
              </a:solidFill>
              <a:latin typeface="Helvetica" panose="020B0604020202020204" pitchFamily="34" charset="0"/>
              <a:ea typeface="ＭＳ Ｐゴシック" charset="0"/>
              <a:cs typeface="Helvetica" panose="020B0604020202020204" pitchFamily="34" charset="0"/>
              <a:sym typeface="Bebas Neue" charset="0"/>
            </a:endParaRPr>
          </a:p>
          <a:p>
            <a:r>
              <a:rPr lang="en-US" sz="2000" smtClean="0">
                <a:solidFill>
                  <a:schemeClr val="bg1"/>
                </a:solidFill>
                <a:latin typeface="Helvetica" panose="020B0604020202020204" pitchFamily="34" charset="0"/>
                <a:ea typeface="ＭＳ Ｐゴシック" charset="0"/>
                <a:cs typeface="Helvetica" panose="020B0604020202020204" pitchFamily="34" charset="0"/>
                <a:sym typeface="Bebas Neue" charset="0"/>
              </a:rPr>
              <a:t>Tại Việt Nam</a:t>
            </a:r>
            <a:endParaRPr lang="en-US" sz="2000" dirty="0">
              <a:solidFill>
                <a:schemeClr val="bg1"/>
              </a:solidFill>
              <a:latin typeface="Helvetica" panose="020B0604020202020204" pitchFamily="34" charset="0"/>
              <a:ea typeface="ＭＳ Ｐゴシック" charset="0"/>
              <a:cs typeface="Helvetica" panose="020B0604020202020204" pitchFamily="34" charset="0"/>
              <a:sym typeface="Bebas Neue" charset="0"/>
            </a:endParaRPr>
          </a:p>
        </p:txBody>
      </p:sp>
      <p:pic>
        <p:nvPicPr>
          <p:cNvPr id="6" name="Picture 5">
            <a:extLst>
              <a:ext uri="{FF2B5EF4-FFF2-40B4-BE49-F238E27FC236}">
                <a16:creationId xmlns:a16="http://schemas.microsoft.com/office/drawing/2014/main" xmlns="" id="{EE108554-AA76-45DA-AE80-2436C17ABE5F}"/>
              </a:ext>
            </a:extLst>
          </p:cNvPr>
          <p:cNvPicPr>
            <a:picLocks noChangeAspect="1"/>
          </p:cNvPicPr>
          <p:nvPr/>
        </p:nvPicPr>
        <p:blipFill>
          <a:blip r:embed="rId3"/>
          <a:stretch>
            <a:fillRect/>
          </a:stretch>
        </p:blipFill>
        <p:spPr>
          <a:xfrm>
            <a:off x="190375" y="168590"/>
            <a:ext cx="1998637" cy="1368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Bảo Kim</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10</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52736" y="822396"/>
            <a:ext cx="8856984" cy="3416320"/>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 Là một trong những cổng thanh toán trực tuyến bảo mật tốt nhất hiện nay</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yếu:</a:t>
            </a:r>
          </a:p>
          <a:p>
            <a:pPr marL="1084263" indent="-34290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Người mua phải chịu phí giao dịch -&gt; người dùng đa số là người mua sẽ e ngại vì khoản phí này</a:t>
            </a:r>
          </a:p>
          <a:p>
            <a:pPr marL="1084263" indent="-34290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Ứng dụng di động Ví Bảo Kim còn rất nhiều lỗi &amp; khắc phục các lỗi này rất chậm trễ (</a:t>
            </a:r>
            <a:r>
              <a:rPr lang="vi-VN" sz="1800">
                <a:latin typeface="Helvetica" panose="020B0604020202020204" pitchFamily="34" charset="0"/>
                <a:cs typeface="Helvetica" panose="020B0604020202020204" pitchFamily="34" charset="0"/>
              </a:rPr>
              <a:t>chuyển tiền vào ví, tiền đã trừ trong </a:t>
            </a:r>
            <a:r>
              <a:rPr lang="en-US" sz="1800" smtClean="0">
                <a:latin typeface="Helvetica" panose="020B0604020202020204" pitchFamily="34" charset="0"/>
                <a:cs typeface="Helvetica" panose="020B0604020202020204" pitchFamily="34" charset="0"/>
              </a:rPr>
              <a:t>tài khoản ngân hàng</a:t>
            </a:r>
            <a:r>
              <a:rPr lang="vi-VN" sz="1800" smtClean="0">
                <a:latin typeface="Helvetica" panose="020B0604020202020204" pitchFamily="34" charset="0"/>
                <a:cs typeface="Helvetica" panose="020B0604020202020204" pitchFamily="34" charset="0"/>
              </a:rPr>
              <a:t> </a:t>
            </a:r>
            <a:r>
              <a:rPr lang="vi-VN" sz="1800">
                <a:latin typeface="Helvetica" panose="020B0604020202020204" pitchFamily="34" charset="0"/>
                <a:cs typeface="Helvetica" panose="020B0604020202020204" pitchFamily="34" charset="0"/>
              </a:rPr>
              <a:t>nhưng ví chưa có </a:t>
            </a:r>
            <a:r>
              <a:rPr lang="vi-VN" sz="1800" smtClean="0">
                <a:latin typeface="Helvetica" panose="020B0604020202020204" pitchFamily="34" charset="0"/>
                <a:cs typeface="Helvetica" panose="020B0604020202020204" pitchFamily="34" charset="0"/>
              </a:rPr>
              <a:t>tiền</a:t>
            </a:r>
            <a:r>
              <a:rPr lang="en-US" sz="1800" smtClean="0">
                <a:latin typeface="Helvetica" panose="020B0604020202020204" pitchFamily="34" charset="0"/>
                <a:cs typeface="Helvetica" panose="020B0604020202020204" pitchFamily="34" charset="0"/>
              </a:rPr>
              <a:t>)</a:t>
            </a:r>
          </a:p>
          <a:p>
            <a:pPr marL="1084263" indent="-34290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Hệ thống ngân hàng được liên kết với baokim.vn không đa dạng như các cổng thanh toán trực tuyến khác</a:t>
            </a:r>
          </a:p>
          <a:p>
            <a:pPr algn="just"/>
            <a:r>
              <a:rPr lang="en-US" sz="1800" smtClean="0">
                <a:latin typeface="Helvetica" panose="020B0604020202020204" pitchFamily="34" charset="0"/>
                <a:cs typeface="Helvetica" panose="020B0604020202020204" pitchFamily="34" charset="0"/>
              </a:rPr>
              <a:t> </a:t>
            </a:r>
          </a:p>
          <a:p>
            <a:pPr algn="just"/>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058130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OnePay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11</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923330"/>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Thuộc Công ty </a:t>
            </a:r>
            <a:r>
              <a:rPr lang="en-US" sz="1800">
                <a:latin typeface="Helvetica" panose="020B0604020202020204" pitchFamily="34" charset="0"/>
                <a:cs typeface="Helvetica" panose="020B0604020202020204" pitchFamily="34" charset="0"/>
              </a:rPr>
              <a:t>cổ phần TMDV Trực tuyến OnePay    </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24 ngân hàng trong nước: </a:t>
            </a:r>
            <a:endParaRPr lang="en-US" sz="180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604072"/>
            <a:ext cx="5688632" cy="3196405"/>
          </a:xfrm>
          <a:prstGeom prst="rect">
            <a:avLst/>
          </a:prstGeom>
        </p:spPr>
      </p:pic>
    </p:spTree>
    <p:extLst>
      <p:ext uri="{BB962C8B-B14F-4D97-AF65-F5344CB8AC3E}">
        <p14:creationId xmlns:p14="http://schemas.microsoft.com/office/powerpoint/2010/main" val="12122742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OnePay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12</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361987" y="852488"/>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Các đối tác nổi bật: </a:t>
            </a:r>
            <a:endParaRPr lang="en-US" sz="1800">
              <a:latin typeface="Helvetica" panose="020B0604020202020204" pitchFamily="34" charset="0"/>
              <a:cs typeface="Helvetica" panose="020B060402020202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87" y="1270714"/>
            <a:ext cx="8389623" cy="2272744"/>
          </a:xfrm>
          <a:prstGeom prst="rect">
            <a:avLst/>
          </a:prstGeom>
        </p:spPr>
      </p:pic>
      <p:sp>
        <p:nvSpPr>
          <p:cNvPr id="13" name="TextBox 12"/>
          <p:cNvSpPr txBox="1"/>
          <p:nvPr/>
        </p:nvSpPr>
        <p:spPr>
          <a:xfrm>
            <a:off x="333312" y="3520420"/>
            <a:ext cx="8856984" cy="1477328"/>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Ngoài thực hiện giao dịch trên website, còn có thể thực hiện giao dịch tại cây ATM, máy POS và ứng dụng điện thoại mPayvn</a:t>
            </a:r>
          </a:p>
          <a:p>
            <a:pPr marL="862013"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App Store: </a:t>
            </a:r>
            <a:r>
              <a:rPr lang="en-US" sz="1800">
                <a:latin typeface="Helvetica" panose="020B0604020202020204" pitchFamily="34" charset="0"/>
                <a:cs typeface="Helvetica" panose="020B0604020202020204" pitchFamily="34" charset="0"/>
                <a:hlinkClick r:id="rId3"/>
              </a:rPr>
              <a:t>http://</a:t>
            </a:r>
            <a:r>
              <a:rPr lang="en-US" sz="1800" smtClean="0">
                <a:latin typeface="Helvetica" panose="020B0604020202020204" pitchFamily="34" charset="0"/>
                <a:cs typeface="Helvetica" panose="020B0604020202020204" pitchFamily="34" charset="0"/>
                <a:hlinkClick r:id="rId3"/>
              </a:rPr>
              <a:t>bit.ly/mPayvn-app-store</a:t>
            </a:r>
            <a:endParaRPr lang="en-US" sz="1800" smtClean="0">
              <a:latin typeface="Helvetica" panose="020B0604020202020204" pitchFamily="34" charset="0"/>
              <a:cs typeface="Helvetica" panose="020B0604020202020204" pitchFamily="34" charset="0"/>
            </a:endParaRPr>
          </a:p>
          <a:p>
            <a:pPr marL="862013"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CH Play: </a:t>
            </a:r>
            <a:r>
              <a:rPr lang="en-US" sz="1800">
                <a:latin typeface="Helvetica" panose="020B0604020202020204" pitchFamily="34" charset="0"/>
                <a:cs typeface="Helvetica" panose="020B0604020202020204" pitchFamily="34" charset="0"/>
                <a:hlinkClick r:id="rId4"/>
              </a:rPr>
              <a:t>http://</a:t>
            </a:r>
            <a:r>
              <a:rPr lang="en-US" sz="1800" smtClean="0">
                <a:latin typeface="Helvetica" panose="020B0604020202020204" pitchFamily="34" charset="0"/>
                <a:cs typeface="Helvetica" panose="020B0604020202020204" pitchFamily="34" charset="0"/>
                <a:hlinkClick r:id="rId4"/>
              </a:rPr>
              <a:t>bit.ly/mPayvn-ch-play</a:t>
            </a:r>
            <a:r>
              <a:rPr lang="en-US" sz="1800" smtClean="0">
                <a:latin typeface="Helvetica" panose="020B0604020202020204" pitchFamily="34" charset="0"/>
                <a:cs typeface="Helvetica" panose="020B0604020202020204" pitchFamily="34" charset="0"/>
              </a:rPr>
              <a:t> (Hơn 500 lượt cài đặt)</a:t>
            </a:r>
          </a:p>
          <a:p>
            <a:pPr algn="just"/>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4200552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OnePay</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13</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52736" y="822396"/>
            <a:ext cx="8856984" cy="1754326"/>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 </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Tích hợp nhiều hình thức giao dịch (website, ATM, máy POS, ứng dựng di động)</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yếu:</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Chỉ đăng kí được tài khoản doanh nghiệp chứ không đăng kí được tài khoản cá nhân</a:t>
            </a:r>
          </a:p>
        </p:txBody>
      </p:sp>
    </p:spTree>
    <p:extLst>
      <p:ext uri="{BB962C8B-B14F-4D97-AF65-F5344CB8AC3E}">
        <p14:creationId xmlns:p14="http://schemas.microsoft.com/office/powerpoint/2010/main" val="26815512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Payoo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14</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923330"/>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Thuộc Công ty CP Dịch vụ Trực tuyến Cộng Đồng Việt    </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21 ngân hàng trong nước: </a:t>
            </a:r>
            <a:endParaRPr lang="en-US" sz="1800">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187" y="1593534"/>
            <a:ext cx="6315956" cy="5334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187" y="2159771"/>
            <a:ext cx="6296904" cy="5239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662" y="2741081"/>
            <a:ext cx="5401429" cy="5525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187" y="2787775"/>
            <a:ext cx="892416" cy="438940"/>
          </a:xfrm>
          <a:prstGeom prst="rect">
            <a:avLst/>
          </a:prstGeom>
        </p:spPr>
      </p:pic>
    </p:spTree>
    <p:extLst>
      <p:ext uri="{BB962C8B-B14F-4D97-AF65-F5344CB8AC3E}">
        <p14:creationId xmlns:p14="http://schemas.microsoft.com/office/powerpoint/2010/main" val="40881351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Payoo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15</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361987" y="852488"/>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Các đối tác nổi bật: </a:t>
            </a:r>
            <a:endParaRPr lang="en-US" sz="180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267986"/>
            <a:ext cx="5036786" cy="35496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199582"/>
            <a:ext cx="3691039" cy="1657041"/>
          </a:xfrm>
          <a:prstGeom prst="rect">
            <a:avLst/>
          </a:prstGeom>
        </p:spPr>
      </p:pic>
    </p:spTree>
    <p:extLst>
      <p:ext uri="{BB962C8B-B14F-4D97-AF65-F5344CB8AC3E}">
        <p14:creationId xmlns:p14="http://schemas.microsoft.com/office/powerpoint/2010/main" val="38760174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Payoo</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16</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52736" y="822396"/>
            <a:ext cx="8856984" cy="1754326"/>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Ngoài thực hiện giao dịch trên website, Payoo còn tích hợp trên máy POS</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 </a:t>
            </a:r>
          </a:p>
          <a:p>
            <a:pPr marL="914400" indent="-285750" algn="just">
              <a:buFont typeface="Wingdings" panose="05000000000000000000" pitchFamily="2" charset="2"/>
              <a:buChar char="§"/>
            </a:pPr>
            <a:r>
              <a:rPr lang="vi-VN" sz="1800">
                <a:latin typeface="Helvetica" panose="020B0604020202020204" pitchFamily="34" charset="0"/>
                <a:cs typeface="Helvetica" panose="020B0604020202020204" pitchFamily="34" charset="0"/>
              </a:rPr>
              <a:t>Có thể dùng để thanh toán trên nhiều lĩnh vực: siêu thị, cửa hàng, chung cư, điện, nước, website TMĐT, ngân </a:t>
            </a:r>
            <a:r>
              <a:rPr lang="vi-VN" sz="1800" smtClean="0">
                <a:latin typeface="Helvetica" panose="020B0604020202020204" pitchFamily="34" charset="0"/>
                <a:cs typeface="Helvetica" panose="020B0604020202020204" pitchFamily="34" charset="0"/>
              </a:rPr>
              <a:t>hàng</a:t>
            </a:r>
            <a:endParaRPr lang="en-US" sz="1800" smtClean="0">
              <a:latin typeface="Helvetica" panose="020B0604020202020204" pitchFamily="34" charset="0"/>
              <a:cs typeface="Helvetica" panose="020B0604020202020204" pitchFamily="34" charset="0"/>
            </a:endParaRP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Thịnh hành ở các tỉnh</a:t>
            </a:r>
            <a:endParaRPr lang="vi-VN" sz="1800">
              <a:latin typeface="Helvetica" panose="020B0604020202020204" pitchFamily="34" charset="0"/>
              <a:cs typeface="Helvetica" panose="020B0604020202020204" pitchFamily="34" charset="0"/>
            </a:endParaRPr>
          </a:p>
          <a:p>
            <a:pPr algn="just"/>
            <a:endParaRPr lang="en-US" sz="180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254655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VNMart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17</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1200329"/>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Thuộc Công ty cổ phần giải pháp thanh toán Việt </a:t>
            </a:r>
            <a:r>
              <a:rPr lang="en-US" sz="1800" smtClean="0">
                <a:latin typeface="Helvetica" panose="020B0604020202020204" pitchFamily="34" charset="0"/>
                <a:cs typeface="Helvetica" panose="020B0604020202020204" pitchFamily="34" charset="0"/>
              </a:rPr>
              <a:t>Nam kết hợp với Ngân hàng Vietinbank    </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4 ngân hàng trong nước: Vietinbank, Agribank, BIDV, Dong A Bank </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608106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VNMart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18</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87015" y="898392"/>
            <a:ext cx="8856984"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Các đối tác nổi bật: </a:t>
            </a:r>
          </a:p>
          <a:p>
            <a:pPr marL="796925"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Kết </a:t>
            </a:r>
            <a:r>
              <a:rPr lang="en-US" sz="1800">
                <a:latin typeface="Helvetica" panose="020B0604020202020204" pitchFamily="34" charset="0"/>
                <a:cs typeface="Helvetica" panose="020B0604020202020204" pitchFamily="34" charset="0"/>
              </a:rPr>
              <a:t>hợp với </a:t>
            </a:r>
            <a:r>
              <a:rPr lang="vi-VN" sz="1800">
                <a:latin typeface="Helvetica" panose="020B0604020202020204" pitchFamily="34" charset="0"/>
                <a:cs typeface="Helvetica" panose="020B0604020202020204" pitchFamily="34" charset="0"/>
              </a:rPr>
              <a:t>Công ty Cổ phần Cấp nước Gia Định</a:t>
            </a:r>
            <a:r>
              <a:rPr lang="en-US" sz="1800">
                <a:latin typeface="Helvetica" panose="020B0604020202020204" pitchFamily="34" charset="0"/>
                <a:cs typeface="Helvetica" panose="020B0604020202020204" pitchFamily="34" charset="0"/>
              </a:rPr>
              <a:t> để thu hộ hoá đơn nước</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8</a:t>
            </a:r>
            <a:r>
              <a:rPr lang="en-US" sz="1800" smtClean="0">
                <a:latin typeface="Helvetica" panose="020B0604020202020204" pitchFamily="34" charset="0"/>
                <a:cs typeface="Helvetica" panose="020B0604020202020204" pitchFamily="34" charset="0"/>
              </a:rPr>
              <a:t> website thương mại điện tử với các dịch vụ như mua hàng trực tuyến, mua mã thẻ trả trước, nạp tiền điện thoại, mua vé máy bay. </a:t>
            </a:r>
            <a:endParaRPr lang="en-US" sz="1800">
              <a:latin typeface="Helvetica" panose="020B0604020202020204" pitchFamily="34" charset="0"/>
              <a:cs typeface="Helvetica" panose="020B0604020202020204" pitchFamily="34"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25318"/>
            <a:ext cx="2793641" cy="2565072"/>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2241495"/>
            <a:ext cx="2891526" cy="2565073"/>
          </a:xfrm>
          <a:prstGeom prst="rect">
            <a:avLst/>
          </a:prstGeom>
        </p:spPr>
      </p:pic>
    </p:spTree>
    <p:extLst>
      <p:ext uri="{BB962C8B-B14F-4D97-AF65-F5344CB8AC3E}">
        <p14:creationId xmlns:p14="http://schemas.microsoft.com/office/powerpoint/2010/main" val="37746634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VNMart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19</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684333" y="632794"/>
            <a:ext cx="8856984" cy="1477328"/>
          </a:xfrm>
          <a:prstGeom prst="rect">
            <a:avLst/>
          </a:prstGeom>
          <a:noFill/>
        </p:spPr>
        <p:txBody>
          <a:bodyPr wrap="square" rtlCol="0">
            <a:spAutoFit/>
          </a:bodyPr>
          <a:lstStyle/>
          <a:p>
            <a:pPr algn="just"/>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yếu: </a:t>
            </a:r>
          </a:p>
          <a:p>
            <a:pPr algn="just"/>
            <a:r>
              <a:rPr lang="en-US" sz="1800" smtClean="0">
                <a:latin typeface="Helvetica" panose="020B0604020202020204" pitchFamily="34" charset="0"/>
                <a:cs typeface="Helvetica" panose="020B0604020202020204" pitchFamily="34" charset="0"/>
              </a:rPr>
              <a:t>Không liên kết với đa dạng ngân hàng như các cổng thanh toán khác</a:t>
            </a:r>
          </a:p>
          <a:p>
            <a:pPr algn="just"/>
            <a:r>
              <a:rPr lang="en-US" sz="1800" smtClean="0">
                <a:latin typeface="Helvetica" panose="020B0604020202020204" pitchFamily="34" charset="0"/>
                <a:cs typeface="Helvetica" panose="020B0604020202020204" pitchFamily="34" charset="0"/>
              </a:rPr>
              <a:t>Chỉ thực hiện giao dịch trên website</a:t>
            </a:r>
          </a:p>
          <a:p>
            <a:pPr algn="just"/>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56445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Káº¿t quáº£ hÃ¬nh áº£nh cho thanh toÃ¡n di Ä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C3929991-3F91-D343-BFF2-32848ABE790B}" type="slidenum">
              <a:rPr lang="en-US" smtClean="0"/>
              <a:pPr/>
              <a:t>2</a:t>
            </a:fld>
            <a:endParaRPr lang="en-US" dirty="0"/>
          </a:p>
        </p:txBody>
      </p:sp>
      <p:sp>
        <p:nvSpPr>
          <p:cNvPr id="3" name="Picture Placeholder 2"/>
          <p:cNvSpPr>
            <a:spLocks noGrp="1"/>
          </p:cNvSpPr>
          <p:nvPr/>
        </p:nvSpPr>
        <p:spPr>
          <a:xfrm>
            <a:off x="-2381" y="-7144"/>
            <a:ext cx="9144000" cy="5143500"/>
          </a:xfrm>
          <a:prstGeom prst="rect">
            <a:avLst/>
          </a:prstGeom>
        </p:spPr>
        <p:txBody>
          <a:bodyPr/>
          <a:lstStyle/>
          <a:p>
            <a:endParaRPr lang="en-US"/>
          </a:p>
        </p:txBody>
      </p:sp>
      <p:sp>
        <p:nvSpPr>
          <p:cNvPr id="4" name="Rectangle 3"/>
          <p:cNvSpPr>
            <a:spLocks/>
          </p:cNvSpPr>
          <p:nvPr/>
        </p:nvSpPr>
        <p:spPr bwMode="auto">
          <a:xfrm rot="10800000" flipH="1">
            <a:off x="-21431" y="2593181"/>
            <a:ext cx="9186863" cy="2557463"/>
          </a:xfrm>
          <a:prstGeom prst="rect">
            <a:avLst/>
          </a:prstGeom>
          <a:solidFill>
            <a:srgbClr val="2E2E2E">
              <a:alpha val="69804"/>
            </a:srgbClr>
          </a:solidFill>
          <a:ln>
            <a:noFill/>
          </a:ln>
          <a:extLst/>
        </p:spPr>
        <p:txBody>
          <a:bodyPr lIns="0" tIns="0" rIns="0" bIns="0"/>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endParaRPr lang="en-US">
              <a:latin typeface="Helvetica" panose="020B0604020202020204" pitchFamily="34" charset="0"/>
              <a:cs typeface="Helvetica" panose="020B0604020202020204" pitchFamily="34" charset="0"/>
            </a:endParaRPr>
          </a:p>
        </p:txBody>
      </p:sp>
      <p:sp>
        <p:nvSpPr>
          <p:cNvPr id="5" name="Rectangle 4"/>
          <p:cNvSpPr>
            <a:spLocks/>
          </p:cNvSpPr>
          <p:nvPr/>
        </p:nvSpPr>
        <p:spPr bwMode="auto">
          <a:xfrm rot="10800000" flipH="1">
            <a:off x="-21431" y="1402556"/>
            <a:ext cx="9186863" cy="1195388"/>
          </a:xfrm>
          <a:prstGeom prst="rect">
            <a:avLst/>
          </a:prstGeom>
          <a:gradFill>
            <a:gsLst>
              <a:gs pos="15000">
                <a:srgbClr val="2276BF"/>
              </a:gs>
              <a:gs pos="100000">
                <a:schemeClr val="accent4"/>
              </a:gs>
            </a:gsLst>
            <a:lin ang="20400000" scaled="0"/>
          </a:gradFill>
          <a:ln>
            <a:noFill/>
          </a:ln>
          <a:extLst/>
        </p:spPr>
        <p:txBody>
          <a:bodyPr lIns="0" tIns="0" rIns="0" bIns="0"/>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endParaRPr lang="en-US">
              <a:latin typeface="Helvetica" panose="020B0604020202020204" pitchFamily="34" charset="0"/>
              <a:cs typeface="Helvetica" panose="020B0604020202020204" pitchFamily="34" charset="0"/>
            </a:endParaRPr>
          </a:p>
        </p:txBody>
      </p:sp>
      <p:sp>
        <p:nvSpPr>
          <p:cNvPr id="23" name="Rectangle 22"/>
          <p:cNvSpPr>
            <a:spLocks/>
          </p:cNvSpPr>
          <p:nvPr/>
        </p:nvSpPr>
        <p:spPr bwMode="auto">
          <a:xfrm>
            <a:off x="945356" y="1614487"/>
            <a:ext cx="549652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l"/>
            <a:r>
              <a:rPr lang="en-US" sz="2800" smtClean="0">
                <a:solidFill>
                  <a:schemeClr val="tx1"/>
                </a:solidFill>
                <a:latin typeface="Helvetica" panose="020B0604020202020204" pitchFamily="34" charset="0"/>
                <a:ea typeface="Bebas Neue Book" charset="0"/>
                <a:cs typeface="Helvetica" panose="020B0604020202020204" pitchFamily="34" charset="0"/>
                <a:sym typeface="Bebas Neue" charset="0"/>
              </a:rPr>
              <a:t>Mục Lục</a:t>
            </a:r>
            <a:endParaRPr lang="en-US" sz="2800" dirty="0">
              <a:solidFill>
                <a:schemeClr val="tx1"/>
              </a:solidFill>
              <a:latin typeface="Helvetica" panose="020B0604020202020204" pitchFamily="34" charset="0"/>
              <a:ea typeface="Bebas Neue Book" charset="0"/>
              <a:cs typeface="Helvetica" panose="020B0604020202020204" pitchFamily="34" charset="0"/>
              <a:sym typeface="Bebas Neue" charset="0"/>
            </a:endParaRPr>
          </a:p>
        </p:txBody>
      </p:sp>
      <p:grpSp>
        <p:nvGrpSpPr>
          <p:cNvPr id="7" name="Group 6"/>
          <p:cNvGrpSpPr>
            <a:grpSpLocks/>
          </p:cNvGrpSpPr>
          <p:nvPr/>
        </p:nvGrpSpPr>
        <p:grpSpPr bwMode="auto">
          <a:xfrm>
            <a:off x="5600700" y="2965585"/>
            <a:ext cx="338138" cy="335161"/>
            <a:chOff x="0" y="0"/>
            <a:chExt cx="568" cy="563"/>
          </a:xfrm>
        </p:grpSpPr>
        <p:sp>
          <p:nvSpPr>
            <p:cNvPr id="21" name="Oval 20"/>
            <p:cNvSpPr>
              <a:spLocks/>
            </p:cNvSpPr>
            <p:nvPr/>
          </p:nvSpPr>
          <p:spPr bwMode="auto">
            <a:xfrm>
              <a:off x="0" y="0"/>
              <a:ext cx="568" cy="563"/>
            </a:xfrm>
            <a:prstGeom prst="ellipse">
              <a:avLst/>
            </a:prstGeom>
            <a:solidFill>
              <a:schemeClr val="accent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endParaRPr lang="en-US" sz="1100" b="1">
                <a:solidFill>
                  <a:schemeClr val="bg1"/>
                </a:solidFill>
                <a:latin typeface="Helvetica" panose="020B0604020202020204" pitchFamily="34" charset="0"/>
                <a:ea typeface="Lato" charset="0"/>
                <a:cs typeface="Helvetica" panose="020B0604020202020204" pitchFamily="34" charset="0"/>
              </a:endParaRPr>
            </a:p>
          </p:txBody>
        </p:sp>
        <p:sp>
          <p:nvSpPr>
            <p:cNvPr id="22" name="Rectangle 21"/>
            <p:cNvSpPr>
              <a:spLocks/>
            </p:cNvSpPr>
            <p:nvPr/>
          </p:nvSpPr>
          <p:spPr bwMode="auto">
            <a:xfrm>
              <a:off x="48" y="16"/>
              <a:ext cx="46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r>
                <a:rPr lang="en-US" sz="1100" b="1">
                  <a:solidFill>
                    <a:schemeClr val="bg1"/>
                  </a:solidFill>
                  <a:latin typeface="Helvetica" panose="020B0604020202020204" pitchFamily="34" charset="0"/>
                  <a:ea typeface="Lato" charset="0"/>
                  <a:cs typeface="Helvetica" panose="020B0604020202020204" pitchFamily="34" charset="0"/>
                  <a:sym typeface="Bebas Neue" charset="0"/>
                </a:rPr>
                <a:t>1</a:t>
              </a:r>
            </a:p>
          </p:txBody>
        </p:sp>
      </p:grpSp>
      <p:grpSp>
        <p:nvGrpSpPr>
          <p:cNvPr id="8" name="Group 7"/>
          <p:cNvGrpSpPr>
            <a:grpSpLocks/>
          </p:cNvGrpSpPr>
          <p:nvPr/>
        </p:nvGrpSpPr>
        <p:grpSpPr bwMode="auto">
          <a:xfrm>
            <a:off x="5600700" y="3412050"/>
            <a:ext cx="338138" cy="346491"/>
            <a:chOff x="0" y="-18"/>
            <a:chExt cx="568" cy="581"/>
          </a:xfrm>
        </p:grpSpPr>
        <p:sp>
          <p:nvSpPr>
            <p:cNvPr id="19" name="Oval 18"/>
            <p:cNvSpPr>
              <a:spLocks/>
            </p:cNvSpPr>
            <p:nvPr/>
          </p:nvSpPr>
          <p:spPr bwMode="auto">
            <a:xfrm>
              <a:off x="0" y="0"/>
              <a:ext cx="568" cy="563"/>
            </a:xfrm>
            <a:prstGeom prst="ellipse">
              <a:avLst/>
            </a:prstGeom>
            <a:solidFill>
              <a:schemeClr val="accent5"/>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endParaRPr lang="en-US" sz="1100" b="1">
                <a:solidFill>
                  <a:schemeClr val="bg1"/>
                </a:solidFill>
                <a:latin typeface="Helvetica" panose="020B0604020202020204" pitchFamily="34" charset="0"/>
                <a:ea typeface="Lato" charset="0"/>
                <a:cs typeface="Helvetica" panose="020B0604020202020204" pitchFamily="34" charset="0"/>
              </a:endParaRPr>
            </a:p>
          </p:txBody>
        </p:sp>
        <p:sp>
          <p:nvSpPr>
            <p:cNvPr id="20" name="Rectangle 19"/>
            <p:cNvSpPr>
              <a:spLocks/>
            </p:cNvSpPr>
            <p:nvPr/>
          </p:nvSpPr>
          <p:spPr bwMode="auto">
            <a:xfrm>
              <a:off x="48" y="-18"/>
              <a:ext cx="46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r>
                <a:rPr lang="en-US" sz="1100" b="1" dirty="0">
                  <a:solidFill>
                    <a:schemeClr val="bg1"/>
                  </a:solidFill>
                  <a:latin typeface="Helvetica" panose="020B0604020202020204" pitchFamily="34" charset="0"/>
                  <a:ea typeface="Lato" charset="0"/>
                  <a:cs typeface="Helvetica" panose="020B0604020202020204" pitchFamily="34" charset="0"/>
                  <a:sym typeface="Bebas Neue" charset="0"/>
                </a:rPr>
                <a:t>2</a:t>
              </a:r>
            </a:p>
          </p:txBody>
        </p:sp>
      </p:grpSp>
      <p:grpSp>
        <p:nvGrpSpPr>
          <p:cNvPr id="9" name="Group 8"/>
          <p:cNvGrpSpPr>
            <a:grpSpLocks/>
          </p:cNvGrpSpPr>
          <p:nvPr/>
        </p:nvGrpSpPr>
        <p:grpSpPr bwMode="auto">
          <a:xfrm>
            <a:off x="5600700" y="3862092"/>
            <a:ext cx="338138" cy="355425"/>
            <a:chOff x="0" y="-33"/>
            <a:chExt cx="568" cy="596"/>
          </a:xfrm>
        </p:grpSpPr>
        <p:sp>
          <p:nvSpPr>
            <p:cNvPr id="17" name="Oval 16"/>
            <p:cNvSpPr>
              <a:spLocks/>
            </p:cNvSpPr>
            <p:nvPr/>
          </p:nvSpPr>
          <p:spPr bwMode="auto">
            <a:xfrm>
              <a:off x="0" y="0"/>
              <a:ext cx="568" cy="563"/>
            </a:xfrm>
            <a:prstGeom prst="ellipse">
              <a:avLst/>
            </a:prstGeom>
            <a:solidFill>
              <a:schemeClr val="accent4"/>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endParaRPr lang="en-US" sz="1100" b="1">
                <a:solidFill>
                  <a:schemeClr val="bg1"/>
                </a:solidFill>
                <a:latin typeface="Helvetica" panose="020B0604020202020204" pitchFamily="34" charset="0"/>
                <a:ea typeface="Lato" charset="0"/>
                <a:cs typeface="Helvetica" panose="020B0604020202020204" pitchFamily="34" charset="0"/>
              </a:endParaRPr>
            </a:p>
          </p:txBody>
        </p:sp>
        <p:sp>
          <p:nvSpPr>
            <p:cNvPr id="18" name="Rectangle 17"/>
            <p:cNvSpPr>
              <a:spLocks/>
            </p:cNvSpPr>
            <p:nvPr/>
          </p:nvSpPr>
          <p:spPr bwMode="auto">
            <a:xfrm>
              <a:off x="48" y="-33"/>
              <a:ext cx="46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r>
                <a:rPr lang="en-US" sz="1100" b="1" dirty="0">
                  <a:solidFill>
                    <a:schemeClr val="bg1"/>
                  </a:solidFill>
                  <a:latin typeface="Helvetica" panose="020B0604020202020204" pitchFamily="34" charset="0"/>
                  <a:ea typeface="Lato" charset="0"/>
                  <a:cs typeface="Helvetica" panose="020B0604020202020204" pitchFamily="34" charset="0"/>
                  <a:sym typeface="Bebas Neue" charset="0"/>
                </a:rPr>
                <a:t>3</a:t>
              </a:r>
            </a:p>
          </p:txBody>
        </p:sp>
      </p:grpSp>
      <p:sp>
        <p:nvSpPr>
          <p:cNvPr id="11" name="Rectangle 10"/>
          <p:cNvSpPr>
            <a:spLocks/>
          </p:cNvSpPr>
          <p:nvPr/>
        </p:nvSpPr>
        <p:spPr bwMode="auto">
          <a:xfrm>
            <a:off x="6084093" y="2941773"/>
            <a:ext cx="295240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l">
              <a:lnSpc>
                <a:spcPts val="1200"/>
              </a:lnSpc>
            </a:pPr>
            <a:r>
              <a:rPr lang="en-US" sz="1000" smtClean="0">
                <a:solidFill>
                  <a:schemeClr val="bg1"/>
                </a:solidFill>
                <a:latin typeface="Helvetica" panose="020B0604020202020204" pitchFamily="34" charset="0"/>
                <a:ea typeface="ＭＳ Ｐゴシック" charset="0"/>
                <a:cs typeface="Helvetica" panose="020B0604020202020204" pitchFamily="34" charset="0"/>
                <a:sym typeface="Lato Regular" charset="0"/>
              </a:rPr>
              <a:t>Các nhà cung cấp thanh toán trực tuyến ở Việt Nam</a:t>
            </a:r>
            <a:endParaRPr lang="en-US" sz="1000" dirty="0">
              <a:solidFill>
                <a:schemeClr val="bg1"/>
              </a:solidFill>
              <a:latin typeface="Helvetica" panose="020B0604020202020204" pitchFamily="34" charset="0"/>
              <a:ea typeface="ＭＳ Ｐゴシック" charset="0"/>
              <a:cs typeface="Helvetica" panose="020B0604020202020204" pitchFamily="34" charset="0"/>
              <a:sym typeface="Lato Regular" charset="0"/>
            </a:endParaRPr>
          </a:p>
        </p:txBody>
      </p:sp>
      <p:sp>
        <p:nvSpPr>
          <p:cNvPr id="12" name="Rectangle 11"/>
          <p:cNvSpPr>
            <a:spLocks/>
          </p:cNvSpPr>
          <p:nvPr/>
        </p:nvSpPr>
        <p:spPr bwMode="auto">
          <a:xfrm>
            <a:off x="6084093" y="3403735"/>
            <a:ext cx="28083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l">
              <a:lnSpc>
                <a:spcPts val="1200"/>
              </a:lnSpc>
            </a:pPr>
            <a:r>
              <a:rPr lang="en-US" sz="1000" smtClean="0">
                <a:solidFill>
                  <a:schemeClr val="bg1"/>
                </a:solidFill>
                <a:latin typeface="Helvetica" panose="020B0604020202020204" pitchFamily="34" charset="0"/>
                <a:ea typeface="ＭＳ Ｐゴシック" charset="0"/>
                <a:cs typeface="Helvetica" panose="020B0604020202020204" pitchFamily="34" charset="0"/>
                <a:sym typeface="Lato Regular" charset="0"/>
              </a:rPr>
              <a:t>Các thiết bị và công nghệ hỗ trợ thanh toán trực tuyến tại Việt Nam</a:t>
            </a:r>
            <a:endParaRPr lang="en-US" sz="1000">
              <a:solidFill>
                <a:schemeClr val="bg1"/>
              </a:solidFill>
              <a:latin typeface="Helvetica" panose="020B0604020202020204" pitchFamily="34" charset="0"/>
              <a:ea typeface="ＭＳ Ｐゴシック" charset="0"/>
              <a:cs typeface="Helvetica" panose="020B0604020202020204" pitchFamily="34" charset="0"/>
              <a:sym typeface="Lato Regular" charset="0"/>
            </a:endParaRPr>
          </a:p>
        </p:txBody>
      </p:sp>
      <p:sp>
        <p:nvSpPr>
          <p:cNvPr id="13" name="Rectangle 12"/>
          <p:cNvSpPr>
            <a:spLocks/>
          </p:cNvSpPr>
          <p:nvPr/>
        </p:nvSpPr>
        <p:spPr bwMode="auto">
          <a:xfrm>
            <a:off x="6084093" y="3889510"/>
            <a:ext cx="2589981"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pPr algn="l">
              <a:lnSpc>
                <a:spcPts val="1200"/>
              </a:lnSpc>
            </a:pPr>
            <a:r>
              <a:rPr lang="en-US" sz="1000" smtClean="0">
                <a:solidFill>
                  <a:schemeClr val="bg1"/>
                </a:solidFill>
                <a:latin typeface="Helvetica" panose="020B0604020202020204" pitchFamily="34" charset="0"/>
                <a:ea typeface="ＭＳ Ｐゴシック" charset="0"/>
                <a:cs typeface="Helvetica" panose="020B0604020202020204" pitchFamily="34" charset="0"/>
                <a:sym typeface="Lato Regular" charset="0"/>
              </a:rPr>
              <a:t>Xu hướng phát triển của thanh toán trực tuyến tại tại Việt Nam</a:t>
            </a:r>
            <a:endParaRPr lang="en-US" sz="1000">
              <a:solidFill>
                <a:schemeClr val="bg1"/>
              </a:solidFill>
              <a:latin typeface="Helvetica" panose="020B0604020202020204" pitchFamily="34" charset="0"/>
              <a:ea typeface="ＭＳ Ｐゴシック" charset="0"/>
              <a:cs typeface="Helvetica" panose="020B0604020202020204" pitchFamily="34" charset="0"/>
              <a:sym typeface="Lato Regular" charset="0"/>
            </a:endParaRPr>
          </a:p>
        </p:txBody>
      </p:sp>
    </p:spTree>
    <p:extLst>
      <p:ext uri="{BB962C8B-B14F-4D97-AF65-F5344CB8AC3E}">
        <p14:creationId xmlns:p14="http://schemas.microsoft.com/office/powerpoint/2010/main" val="397793048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VTC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20</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923330"/>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Thuộc </a:t>
            </a:r>
            <a:r>
              <a:rPr lang="en-US" sz="1800" smtClean="0">
                <a:latin typeface="Helvetica" panose="020B0604020202020204" pitchFamily="34" charset="0"/>
                <a:cs typeface="Helvetica" panose="020B0604020202020204" pitchFamily="34" charset="0"/>
              </a:rPr>
              <a:t>VTC Intecom  </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33 ngân hàng trong nước và 3 tổ chức thẻ quốc tế</a:t>
            </a:r>
            <a:endParaRPr lang="en-US" sz="180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19" y="1604073"/>
            <a:ext cx="7812360" cy="2801270"/>
          </a:xfrm>
          <a:prstGeom prst="rect">
            <a:avLst/>
          </a:prstGeom>
        </p:spPr>
      </p:pic>
    </p:spTree>
    <p:extLst>
      <p:ext uri="{BB962C8B-B14F-4D97-AF65-F5344CB8AC3E}">
        <p14:creationId xmlns:p14="http://schemas.microsoft.com/office/powerpoint/2010/main" val="4101998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VTC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21</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361987" y="852488"/>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Các đối tác nổi bật: </a:t>
            </a:r>
            <a:endParaRPr lang="en-US" sz="1800">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38" y="1348923"/>
            <a:ext cx="8163521" cy="1255926"/>
          </a:xfrm>
          <a:prstGeom prst="rect">
            <a:avLst/>
          </a:prstGeom>
        </p:spPr>
      </p:pic>
      <p:sp>
        <p:nvSpPr>
          <p:cNvPr id="15" name="TextBox 14"/>
          <p:cNvSpPr txBox="1"/>
          <p:nvPr/>
        </p:nvSpPr>
        <p:spPr>
          <a:xfrm>
            <a:off x="287016" y="2868564"/>
            <a:ext cx="8856984" cy="1477328"/>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Ngoài thực hiện giao dịch trên website, còn có thể thực hiện giao dịch trên máy POS và ứng dụng điện thoại Ví điện tử VTC Pay</a:t>
            </a:r>
          </a:p>
          <a:p>
            <a:pPr marL="862013" indent="-34290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App Store: </a:t>
            </a:r>
            <a:r>
              <a:rPr lang="en-US" sz="1800">
                <a:latin typeface="Helvetica" panose="020B0604020202020204" pitchFamily="34" charset="0"/>
                <a:cs typeface="Helvetica" panose="020B0604020202020204" pitchFamily="34" charset="0"/>
                <a:hlinkClick r:id="rId3"/>
              </a:rPr>
              <a:t>http://</a:t>
            </a:r>
            <a:r>
              <a:rPr lang="en-US" sz="1800" smtClean="0">
                <a:latin typeface="Helvetica" panose="020B0604020202020204" pitchFamily="34" charset="0"/>
                <a:cs typeface="Helvetica" panose="020B0604020202020204" pitchFamily="34" charset="0"/>
                <a:hlinkClick r:id="rId3"/>
              </a:rPr>
              <a:t>bit.ly/vtc-pay-app-store</a:t>
            </a:r>
            <a:endParaRPr lang="en-US" sz="1800">
              <a:latin typeface="Helvetica" panose="020B0604020202020204" pitchFamily="34" charset="0"/>
              <a:cs typeface="Helvetica" panose="020B0604020202020204" pitchFamily="34" charset="0"/>
            </a:endParaRPr>
          </a:p>
          <a:p>
            <a:pPr marL="862013" indent="-34290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CH Play: </a:t>
            </a:r>
            <a:r>
              <a:rPr lang="en-US" sz="1800">
                <a:latin typeface="Helvetica" panose="020B0604020202020204" pitchFamily="34" charset="0"/>
                <a:cs typeface="Helvetica" panose="020B0604020202020204" pitchFamily="34" charset="0"/>
                <a:hlinkClick r:id="rId4"/>
              </a:rPr>
              <a:t>http://</a:t>
            </a:r>
            <a:r>
              <a:rPr lang="en-US" sz="1800" smtClean="0">
                <a:latin typeface="Helvetica" panose="020B0604020202020204" pitchFamily="34" charset="0"/>
                <a:cs typeface="Helvetica" panose="020B0604020202020204" pitchFamily="34" charset="0"/>
                <a:hlinkClick r:id="rId4"/>
              </a:rPr>
              <a:t>bit.ly/vtc-pay-ch-play</a:t>
            </a:r>
            <a:r>
              <a:rPr lang="en-US" sz="1800" smtClean="0">
                <a:latin typeface="Helvetica" panose="020B0604020202020204" pitchFamily="34" charset="0"/>
                <a:cs typeface="Helvetica" panose="020B0604020202020204" pitchFamily="34" charset="0"/>
              </a:rPr>
              <a:t> (Hơn 100,000 lượt cài đặt)</a:t>
            </a:r>
          </a:p>
          <a:p>
            <a:pPr marL="342900" indent="-342900" algn="just">
              <a:buFont typeface="Arial" panose="020B0604020202020204" pitchFamily="34" charset="0"/>
              <a:buChar char="•"/>
            </a:pP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060648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VTC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22</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557440" y="860196"/>
            <a:ext cx="8856984" cy="1477328"/>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a:t>
            </a:r>
          </a:p>
          <a:p>
            <a:pPr marL="914400"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H</a:t>
            </a:r>
            <a:r>
              <a:rPr lang="en-US" sz="1800" smtClean="0">
                <a:latin typeface="Helvetica" panose="020B0604020202020204" pitchFamily="34" charset="0"/>
                <a:cs typeface="Helvetica" panose="020B0604020202020204" pitchFamily="34" charset="0"/>
              </a:rPr>
              <a:t>ệ </a:t>
            </a:r>
            <a:r>
              <a:rPr lang="en-US" sz="1800">
                <a:latin typeface="Helvetica" panose="020B0604020202020204" pitchFamily="34" charset="0"/>
                <a:cs typeface="Helvetica" panose="020B0604020202020204" pitchFamily="34" charset="0"/>
              </a:rPr>
              <a:t>thống bảo mật nghiêm ngặt, tuân thủ theo tiêu chuẩn quốc </a:t>
            </a:r>
            <a:r>
              <a:rPr lang="en-US" sz="1800" smtClean="0">
                <a:latin typeface="Helvetica" panose="020B0604020202020204" pitchFamily="34" charset="0"/>
                <a:cs typeface="Helvetica" panose="020B0604020202020204" pitchFamily="34" charset="0"/>
              </a:rPr>
              <a:t>tế</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Liên kết với đa dạng ngân hàng, khách hàng có thể sử dụng dễ dàng</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yếu: </a:t>
            </a:r>
          </a:p>
          <a:p>
            <a:pPr algn="just"/>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423800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Napas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23</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923330"/>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Thuộc Công ty Cổ phần Thanh toán Quốc gia Việt nam </a:t>
            </a:r>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38 ngân hàng trong nước và quốc tế</a:t>
            </a:r>
            <a:endParaRPr lang="en-US" sz="1800">
              <a:latin typeface="Helvetica" panose="020B0604020202020204" pitchFamily="34" charset="0"/>
              <a:cs typeface="Helvetica" panose="020B0604020202020204" pitchFamily="34"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07" y="2105277"/>
            <a:ext cx="4179379" cy="1817720"/>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069630"/>
            <a:ext cx="4186877" cy="1853367"/>
          </a:xfrm>
          <a:prstGeom prst="rect">
            <a:avLst/>
          </a:prstGeom>
        </p:spPr>
      </p:pic>
    </p:spTree>
    <p:extLst>
      <p:ext uri="{BB962C8B-B14F-4D97-AF65-F5344CB8AC3E}">
        <p14:creationId xmlns:p14="http://schemas.microsoft.com/office/powerpoint/2010/main" val="35688800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Napas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24</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491539"/>
            <a:ext cx="8856984" cy="646331"/>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a:t>
            </a:r>
            <a:endParaRPr lang="en-US" sz="1800">
              <a:latin typeface="Helvetica" panose="020B0604020202020204" pitchFamily="34" charset="0"/>
              <a:cs typeface="Helvetica" panose="020B060402020202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728" y="1226155"/>
            <a:ext cx="5801535" cy="790685"/>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427" y="3589924"/>
            <a:ext cx="5774038" cy="878924"/>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242" y="2515308"/>
            <a:ext cx="5801535" cy="706886"/>
          </a:xfrm>
          <a:prstGeom prst="rect">
            <a:avLst/>
          </a:prstGeom>
        </p:spPr>
      </p:pic>
      <p:sp>
        <p:nvSpPr>
          <p:cNvPr id="11" name="TextBox 10"/>
          <p:cNvSpPr txBox="1"/>
          <p:nvPr/>
        </p:nvSpPr>
        <p:spPr>
          <a:xfrm>
            <a:off x="2699792" y="2016840"/>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Vận tải - hàng không</a:t>
            </a:r>
            <a:endParaRPr lang="en-US" sz="900" i="1">
              <a:latin typeface="Helvetica" panose="020B0604020202020204" pitchFamily="34" charset="0"/>
              <a:cs typeface="Helvetica" panose="020B0604020202020204" pitchFamily="34" charset="0"/>
            </a:endParaRPr>
          </a:p>
        </p:txBody>
      </p:sp>
      <p:sp>
        <p:nvSpPr>
          <p:cNvPr id="19" name="TextBox 18"/>
          <p:cNvSpPr txBox="1"/>
          <p:nvPr/>
        </p:nvSpPr>
        <p:spPr>
          <a:xfrm>
            <a:off x="2763805" y="3263617"/>
            <a:ext cx="3672408" cy="230832"/>
          </a:xfrm>
          <a:prstGeom prst="rect">
            <a:avLst/>
          </a:prstGeom>
          <a:noFill/>
        </p:spPr>
        <p:txBody>
          <a:bodyPr wrap="square" rtlCol="0">
            <a:spAutoFit/>
          </a:bodyPr>
          <a:lstStyle/>
          <a:p>
            <a:r>
              <a:rPr lang="en-US" sz="900" i="1">
                <a:latin typeface="Helvetica" panose="020B0604020202020204" pitchFamily="34" charset="0"/>
                <a:cs typeface="Helvetica" panose="020B0604020202020204" pitchFamily="34" charset="0"/>
              </a:rPr>
              <a:t>V</a:t>
            </a:r>
            <a:r>
              <a:rPr lang="en-US" sz="900" i="1" smtClean="0">
                <a:latin typeface="Helvetica" panose="020B0604020202020204" pitchFamily="34" charset="0"/>
                <a:cs typeface="Helvetica" panose="020B0604020202020204" pitchFamily="34" charset="0"/>
              </a:rPr>
              <a:t>iễn thông</a:t>
            </a:r>
            <a:endParaRPr lang="en-US" sz="900" i="1">
              <a:latin typeface="Helvetica" panose="020B0604020202020204" pitchFamily="34" charset="0"/>
              <a:cs typeface="Helvetica" panose="020B0604020202020204" pitchFamily="34" charset="0"/>
            </a:endParaRPr>
          </a:p>
        </p:txBody>
      </p:sp>
      <p:sp>
        <p:nvSpPr>
          <p:cNvPr id="20" name="TextBox 19"/>
          <p:cNvSpPr txBox="1"/>
          <p:nvPr/>
        </p:nvSpPr>
        <p:spPr>
          <a:xfrm>
            <a:off x="2763805" y="4516924"/>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Bán lẻ</a:t>
            </a:r>
            <a:endParaRPr lang="en-US" sz="900"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589073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Napas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25</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646331"/>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a:t>
            </a:r>
            <a:endParaRPr lang="en-US" sz="1800">
              <a:latin typeface="Helvetica" panose="020B0604020202020204" pitchFamily="34" charset="0"/>
              <a:cs typeface="Helvetica" panose="020B0604020202020204" pitchFamily="34" charset="0"/>
            </a:endParaRPr>
          </a:p>
        </p:txBody>
      </p:sp>
      <p:pic>
        <p:nvPicPr>
          <p:cNvPr id="14" name="Picture 1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35" y="1340585"/>
            <a:ext cx="7201905" cy="1419423"/>
          </a:xfrm>
          <a:prstGeom prst="rect">
            <a:avLst/>
          </a:prstGeom>
        </p:spPr>
      </p:pic>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574" y="3404345"/>
            <a:ext cx="7187947" cy="990566"/>
          </a:xfrm>
          <a:prstGeom prst="rect">
            <a:avLst/>
          </a:prstGeom>
        </p:spPr>
      </p:pic>
      <p:sp>
        <p:nvSpPr>
          <p:cNvPr id="16" name="TextBox 15"/>
          <p:cNvSpPr txBox="1"/>
          <p:nvPr/>
        </p:nvSpPr>
        <p:spPr>
          <a:xfrm>
            <a:off x="2763805" y="4516924"/>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Game</a:t>
            </a:r>
            <a:endParaRPr lang="en-US" sz="900" i="1">
              <a:latin typeface="Helvetica" panose="020B0604020202020204" pitchFamily="34" charset="0"/>
              <a:cs typeface="Helvetica" panose="020B0604020202020204" pitchFamily="34" charset="0"/>
            </a:endParaRPr>
          </a:p>
        </p:txBody>
      </p:sp>
      <p:sp>
        <p:nvSpPr>
          <p:cNvPr id="17" name="TextBox 16"/>
          <p:cNvSpPr txBox="1"/>
          <p:nvPr/>
        </p:nvSpPr>
        <p:spPr>
          <a:xfrm>
            <a:off x="2763683" y="2926025"/>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Bảo hiểm</a:t>
            </a:r>
            <a:endParaRPr lang="en-US" sz="900"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7365193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Napas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26</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646331"/>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a:t>
            </a:r>
            <a:endParaRPr lang="en-US" sz="1800">
              <a:latin typeface="Helvetica" panose="020B0604020202020204" pitchFamily="34" charset="0"/>
              <a:cs typeface="Helvetica" panose="020B060402020202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880" y="1275287"/>
            <a:ext cx="7001852" cy="781159"/>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222" y="2635924"/>
            <a:ext cx="7016455" cy="1447994"/>
          </a:xfrm>
          <a:prstGeom prst="rect">
            <a:avLst/>
          </a:prstGeom>
        </p:spPr>
      </p:pic>
      <p:sp>
        <p:nvSpPr>
          <p:cNvPr id="15" name="TextBox 14"/>
          <p:cNvSpPr txBox="1"/>
          <p:nvPr/>
        </p:nvSpPr>
        <p:spPr>
          <a:xfrm>
            <a:off x="2745024" y="4112518"/>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Ví điện tử - Tiện ích</a:t>
            </a:r>
            <a:endParaRPr lang="en-US" sz="900" i="1">
              <a:latin typeface="Helvetica" panose="020B0604020202020204" pitchFamily="34" charset="0"/>
              <a:cs typeface="Helvetica" panose="020B0604020202020204" pitchFamily="34" charset="0"/>
            </a:endParaRPr>
          </a:p>
        </p:txBody>
      </p:sp>
      <p:sp>
        <p:nvSpPr>
          <p:cNvPr id="16" name="TextBox 15"/>
          <p:cNvSpPr txBox="1"/>
          <p:nvPr/>
        </p:nvSpPr>
        <p:spPr>
          <a:xfrm>
            <a:off x="2804602" y="2101677"/>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Nội dung số</a:t>
            </a:r>
            <a:endParaRPr lang="en-US" sz="900" i="1">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5031131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Napas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27</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646331"/>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a:t>
            </a:r>
            <a:endParaRPr lang="en-US" sz="1800">
              <a:latin typeface="Helvetica" panose="020B0604020202020204" pitchFamily="34" charset="0"/>
              <a:cs typeface="Helvetica" panose="020B060402020202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935" y="1411618"/>
            <a:ext cx="7373379" cy="1600423"/>
          </a:xfrm>
          <a:prstGeom prst="rect">
            <a:avLst/>
          </a:prstGeom>
        </p:spPr>
      </p:pic>
      <p:sp>
        <p:nvSpPr>
          <p:cNvPr id="14" name="TextBox 13"/>
          <p:cNvSpPr txBox="1"/>
          <p:nvPr/>
        </p:nvSpPr>
        <p:spPr>
          <a:xfrm>
            <a:off x="2745024" y="3114561"/>
            <a:ext cx="3672408" cy="230832"/>
          </a:xfrm>
          <a:prstGeom prst="rect">
            <a:avLst/>
          </a:prstGeom>
          <a:noFill/>
        </p:spPr>
        <p:txBody>
          <a:bodyPr wrap="square" rtlCol="0">
            <a:spAutoFit/>
          </a:bodyPr>
          <a:lstStyle/>
          <a:p>
            <a:r>
              <a:rPr lang="en-US" sz="900" i="1" smtClean="0">
                <a:latin typeface="Helvetica" panose="020B0604020202020204" pitchFamily="34" charset="0"/>
                <a:cs typeface="Helvetica" panose="020B0604020202020204" pitchFamily="34" charset="0"/>
              </a:rPr>
              <a:t>Gỉai trí – Du lịch – Tiêu dùng - Khác</a:t>
            </a:r>
            <a:endParaRPr lang="en-US" sz="900" i="1">
              <a:latin typeface="Helvetica" panose="020B0604020202020204" pitchFamily="34" charset="0"/>
              <a:cs typeface="Helvetica" panose="020B0604020202020204" pitchFamily="34" charset="0"/>
            </a:endParaRPr>
          </a:p>
        </p:txBody>
      </p:sp>
      <p:sp>
        <p:nvSpPr>
          <p:cNvPr id="15" name="TextBox 14"/>
          <p:cNvSpPr txBox="1"/>
          <p:nvPr/>
        </p:nvSpPr>
        <p:spPr>
          <a:xfrm>
            <a:off x="257132" y="3555256"/>
            <a:ext cx="8856984" cy="646331"/>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Ngoài thực hiện giao dịch trên website, còn có thể thực hiện giao dịch tại ATM và trên máy POS</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097999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Napas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28</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2031325"/>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Liên kết với đa dạng ngân hàng trong và ngoài nước</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Là đối tác của các công ty/dịch vụ trên nhiều lĩnh vực khác nhau</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Có hệ thống ngân hàng Napas liên kết với 40 ngân hàng trong nước tạo nhiều điều kiện thuận lợi cho khách hàng</a:t>
            </a:r>
          </a:p>
          <a:p>
            <a:pPr algn="just"/>
            <a:endParaRPr lang="en-US" sz="1800" smtClean="0">
              <a:latin typeface="Helvetica" panose="020B0604020202020204" pitchFamily="34" charset="0"/>
              <a:cs typeface="Helvetica" panose="020B0604020202020204" pitchFamily="34" charset="0"/>
            </a:endParaRPr>
          </a:p>
          <a:p>
            <a:pPr algn="just"/>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085616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Soha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29</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923330"/>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Thuộc Công </a:t>
            </a:r>
            <a:r>
              <a:rPr lang="en-US" sz="1800" smtClean="0">
                <a:latin typeface="Helvetica" panose="020B0604020202020204" pitchFamily="34" charset="0"/>
                <a:cs typeface="Helvetica" panose="020B0604020202020204" pitchFamily="34" charset="0"/>
              </a:rPr>
              <a:t>ty Cổ phần </a:t>
            </a:r>
            <a:r>
              <a:rPr lang="en-US" sz="1800">
                <a:latin typeface="Helvetica" panose="020B0604020202020204" pitchFamily="34" charset="0"/>
                <a:cs typeface="Helvetica" panose="020B0604020202020204" pitchFamily="34" charset="0"/>
              </a:rPr>
              <a:t>VCCorp  </a:t>
            </a:r>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29 ngân hàng, nhà mạng trong nước và quốc tế</a:t>
            </a:r>
            <a:endParaRPr lang="en-US" sz="1800">
              <a:latin typeface="Helvetica" panose="020B0604020202020204" pitchFamily="34" charset="0"/>
              <a:cs typeface="Helvetica" panose="020B060402020202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309" y="1537554"/>
            <a:ext cx="5525838" cy="1129687"/>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916" y="2581722"/>
            <a:ext cx="5420846" cy="926132"/>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916" y="3457743"/>
            <a:ext cx="5560231" cy="926706"/>
          </a:xfrm>
          <a:prstGeom prst="rect">
            <a:avLst/>
          </a:prstGeom>
        </p:spPr>
      </p:pic>
    </p:spTree>
    <p:extLst>
      <p:ext uri="{BB962C8B-B14F-4D97-AF65-F5344CB8AC3E}">
        <p14:creationId xmlns:p14="http://schemas.microsoft.com/office/powerpoint/2010/main" val="34736858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19150" y="15219"/>
            <a:ext cx="9144000" cy="5143500"/>
          </a:xfrm>
        </p:spPr>
      </p:sp>
      <p:pic>
        <p:nvPicPr>
          <p:cNvPr id="11" name="Picture 4" descr="Káº¿t quáº£ hÃ¬nh áº£nh cho thanh toÃ¡n di Ä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 y="17407"/>
            <a:ext cx="9145519" cy="5144355"/>
          </a:xfrm>
          <a:prstGeom prst="rect">
            <a:avLst/>
          </a:prstGeom>
          <a:noFill/>
          <a:extLst>
            <a:ext uri="{909E8E84-426E-40DD-AFC4-6F175D3DCCD1}">
              <a14:hiddenFill xmlns:a14="http://schemas.microsoft.com/office/drawing/2010/main">
                <a:solidFill>
                  <a:srgbClr val="FFFFFF"/>
                </a:solidFill>
              </a14:hiddenFill>
            </a:ext>
          </a:extLst>
        </p:spPr>
      </p:pic>
      <p:sp>
        <p:nvSpPr>
          <p:cNvPr id="28674" name="Rectangle 2"/>
          <p:cNvSpPr>
            <a:spLocks/>
          </p:cNvSpPr>
          <p:nvPr/>
        </p:nvSpPr>
        <p:spPr bwMode="auto">
          <a:xfrm>
            <a:off x="-42863" y="-3044"/>
            <a:ext cx="9186863" cy="5162550"/>
          </a:xfrm>
          <a:prstGeom prst="rect">
            <a:avLst/>
          </a:prstGeom>
          <a:solidFill>
            <a:srgbClr val="2E2E2E">
              <a:alpha val="75000"/>
            </a:srgbClr>
          </a:soli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grpSp>
        <p:nvGrpSpPr>
          <p:cNvPr id="28676" name="Group 4"/>
          <p:cNvGrpSpPr>
            <a:grpSpLocks/>
          </p:cNvGrpSpPr>
          <p:nvPr/>
        </p:nvGrpSpPr>
        <p:grpSpPr bwMode="auto">
          <a:xfrm>
            <a:off x="993577" y="3176587"/>
            <a:ext cx="7322952" cy="452438"/>
            <a:chOff x="-9" y="0"/>
            <a:chExt cx="12300" cy="759"/>
          </a:xfrm>
        </p:grpSpPr>
        <p:sp>
          <p:nvSpPr>
            <p:cNvPr id="28677" name="Rectangle 5"/>
            <p:cNvSpPr>
              <a:spLocks/>
            </p:cNvSpPr>
            <p:nvPr/>
          </p:nvSpPr>
          <p:spPr bwMode="auto">
            <a:xfrm>
              <a:off x="-9" y="215"/>
              <a:ext cx="1230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endParaRPr lang="en-US" sz="1200" dirty="0">
                <a:solidFill>
                  <a:srgbClr val="FFFFFF"/>
                </a:solidFill>
                <a:latin typeface="Helvetica" panose="020B0604020202020204" pitchFamily="34" charset="0"/>
                <a:ea typeface="Lato" charset="0"/>
                <a:cs typeface="Helvetica" panose="020B0604020202020204" pitchFamily="34" charset="0"/>
                <a:sym typeface="Lato Light" charset="0"/>
              </a:endParaRPr>
            </a:p>
          </p:txBody>
        </p:sp>
        <p:sp>
          <p:nvSpPr>
            <p:cNvPr id="28678" name="Line 6"/>
            <p:cNvSpPr>
              <a:spLocks noChangeShapeType="1"/>
            </p:cNvSpPr>
            <p:nvPr/>
          </p:nvSpPr>
          <p:spPr bwMode="auto">
            <a:xfrm>
              <a:off x="0" y="0"/>
              <a:ext cx="12034" cy="0"/>
            </a:xfrm>
            <a:prstGeom prst="line">
              <a:avLst/>
            </a:prstGeom>
            <a:noFill/>
            <a:ln w="63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sp>
        <p:nvSpPr>
          <p:cNvPr id="28675" name="Rectangle 3"/>
          <p:cNvSpPr>
            <a:spLocks/>
          </p:cNvSpPr>
          <p:nvPr/>
        </p:nvSpPr>
        <p:spPr bwMode="auto">
          <a:xfrm>
            <a:off x="1708349" y="0"/>
            <a:ext cx="5736828" cy="51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200" smtClean="0">
                <a:solidFill>
                  <a:schemeClr val="bg1"/>
                </a:solidFill>
                <a:latin typeface="Helvetica" panose="020B0604020202020204" pitchFamily="34" charset="0"/>
                <a:ea typeface="Bebas Neue" charset="0"/>
                <a:cs typeface="Helvetica" panose="020B0604020202020204" pitchFamily="34" charset="0"/>
                <a:sym typeface="Bebas Neue" charset="0"/>
              </a:rPr>
              <a:t>Các nhà cung cấp thanh toán trực tuyến </a:t>
            </a:r>
            <a:r>
              <a:rPr lang="en-US" sz="3200" smtClean="0">
                <a:solidFill>
                  <a:schemeClr val="accent3"/>
                </a:solidFill>
                <a:latin typeface="Helvetica" panose="020B0604020202020204" pitchFamily="34" charset="0"/>
                <a:ea typeface="Bebas Neue" charset="0"/>
                <a:cs typeface="Helvetica" panose="020B0604020202020204" pitchFamily="34" charset="0"/>
                <a:sym typeface="Bebas Neue" charset="0"/>
              </a:rPr>
              <a:t>tại Việt Nam </a:t>
            </a:r>
            <a:endParaRPr lang="en-US" sz="3200" dirty="0">
              <a:solidFill>
                <a:schemeClr val="accent3"/>
              </a:solidFill>
              <a:latin typeface="Helvetica" panose="020B0604020202020204" pitchFamily="34" charset="0"/>
              <a:ea typeface="Bebas Neue" charset="0"/>
              <a:cs typeface="Helvetica" panose="020B0604020202020204" pitchFamily="34" charset="0"/>
              <a:sym typeface="Bebas Neue" charset="0"/>
            </a:endParaRPr>
          </a:p>
        </p:txBody>
      </p:sp>
    </p:spTree>
    <p:extLst>
      <p:ext uri="{BB962C8B-B14F-4D97-AF65-F5344CB8AC3E}">
        <p14:creationId xmlns:p14="http://schemas.microsoft.com/office/powerpoint/2010/main" val="401021500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Soha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30</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endParaRPr lang="en-US" sz="1800">
              <a:latin typeface="Helvetica" panose="020B0604020202020204" pitchFamily="34" charset="0"/>
              <a:cs typeface="Helvetica" panose="020B060402020202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1155928"/>
            <a:ext cx="4010585" cy="1152686"/>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729" y="2250000"/>
            <a:ext cx="3829584" cy="1086002"/>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051" y="3157466"/>
            <a:ext cx="2972215" cy="895475"/>
          </a:xfrm>
          <a:prstGeom prst="rect">
            <a:avLst/>
          </a:prstGeom>
        </p:spPr>
      </p:pic>
    </p:spTree>
    <p:extLst>
      <p:ext uri="{BB962C8B-B14F-4D97-AF65-F5344CB8AC3E}">
        <p14:creationId xmlns:p14="http://schemas.microsoft.com/office/powerpoint/2010/main" val="17538765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Soha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31</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1200329"/>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Hỗ trợ tốt về nạp tiền game</a:t>
            </a:r>
          </a:p>
          <a:p>
            <a:pPr algn="just"/>
            <a:endParaRPr lang="en-US" sz="1800" smtClean="0">
              <a:latin typeface="Helvetica" panose="020B0604020202020204" pitchFamily="34" charset="0"/>
              <a:cs typeface="Helvetica" panose="020B0604020202020204" pitchFamily="34" charset="0"/>
            </a:endParaRPr>
          </a:p>
          <a:p>
            <a:pPr algn="just"/>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105065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32</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1246495"/>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Thuộc Công </a:t>
            </a:r>
            <a:r>
              <a:rPr lang="en-US" sz="1800" smtClean="0">
                <a:latin typeface="Helvetica" panose="020B0604020202020204" pitchFamily="34" charset="0"/>
                <a:cs typeface="Helvetica" panose="020B0604020202020204" pitchFamily="34" charset="0"/>
              </a:rPr>
              <a:t>ty Cổ phần Dịch vụ Di Động Trực </a:t>
            </a:r>
            <a:r>
              <a:rPr lang="en-US" sz="1800" smtClean="0">
                <a:latin typeface="Helvetica" panose="020B0604020202020204" pitchFamily="34" charset="0"/>
                <a:cs typeface="Helvetica" panose="020B0604020202020204" pitchFamily="34" charset="0"/>
              </a:rPr>
              <a:t>tuyến</a:t>
            </a: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H</a:t>
            </a:r>
            <a:r>
              <a:rPr lang="vi-VN" sz="1800" smtClean="0">
                <a:latin typeface="Helvetica" panose="020B0604020202020204" pitchFamily="34" charset="0"/>
                <a:cs typeface="Helvetica" panose="020B0604020202020204" pitchFamily="34" charset="0"/>
              </a:rPr>
              <a:t>ơn </a:t>
            </a:r>
            <a:r>
              <a:rPr lang="vi-VN" sz="1800">
                <a:latin typeface="Helvetica" panose="020B0604020202020204" pitchFamily="34" charset="0"/>
                <a:cs typeface="Helvetica" panose="020B0604020202020204" pitchFamily="34" charset="0"/>
              </a:rPr>
              <a:t>6 triệu người dùng ứng dụng trên hai hệ điều hành Android, iOS</a:t>
            </a:r>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13 ngân hàng:</a:t>
            </a:r>
            <a:endParaRPr lang="en-US" sz="1800">
              <a:latin typeface="Helvetica" panose="020B0604020202020204" pitchFamily="34" charset="0"/>
              <a:cs typeface="Helvetica" panose="020B0604020202020204" pitchFamily="34"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893315"/>
            <a:ext cx="4733784" cy="2743299"/>
          </a:xfrm>
          <a:prstGeom prst="rect">
            <a:avLst/>
          </a:prstGeom>
        </p:spPr>
      </p:pic>
    </p:spTree>
    <p:extLst>
      <p:ext uri="{BB962C8B-B14F-4D97-AF65-F5344CB8AC3E}">
        <p14:creationId xmlns:p14="http://schemas.microsoft.com/office/powerpoint/2010/main" val="41667114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33</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endParaRPr lang="en-US" sz="1800">
              <a:latin typeface="Helvetica" panose="020B0604020202020204" pitchFamily="34" charset="0"/>
              <a:cs typeface="Helvetica" panose="020B0604020202020204" pitchFamily="34" charset="0"/>
            </a:endParaRP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29" y="1596276"/>
            <a:ext cx="4032448" cy="2458976"/>
          </a:xfrm>
          <a:prstGeom prst="rect">
            <a:avLst/>
          </a:prstGeom>
        </p:spPr>
      </p:pic>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637794"/>
            <a:ext cx="4284330" cy="1707842"/>
          </a:xfrm>
          <a:prstGeom prst="rect">
            <a:avLst/>
          </a:prstGeom>
        </p:spPr>
      </p:pic>
    </p:spTree>
    <p:extLst>
      <p:ext uri="{BB962C8B-B14F-4D97-AF65-F5344CB8AC3E}">
        <p14:creationId xmlns:p14="http://schemas.microsoft.com/office/powerpoint/2010/main" val="15348342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34</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endParaRPr lang="en-US" sz="1800">
              <a:latin typeface="Helvetica" panose="020B0604020202020204" pitchFamily="34" charset="0"/>
              <a:cs typeface="Helvetica" panose="020B060402020202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440612"/>
            <a:ext cx="4810796" cy="1876687"/>
          </a:xfrm>
          <a:prstGeom prst="rect">
            <a:avLst/>
          </a:prstGeom>
        </p:spPr>
      </p:pic>
    </p:spTree>
    <p:extLst>
      <p:ext uri="{BB962C8B-B14F-4D97-AF65-F5344CB8AC3E}">
        <p14:creationId xmlns:p14="http://schemas.microsoft.com/office/powerpoint/2010/main" val="1083042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35</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endParaRPr lang="en-US" sz="1800">
              <a:latin typeface="Helvetica" panose="020B0604020202020204" pitchFamily="34" charset="0"/>
              <a:cs typeface="Helvetica" panose="020B060402020202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029" y="1208545"/>
            <a:ext cx="5458397" cy="3590572"/>
          </a:xfrm>
          <a:prstGeom prst="rect">
            <a:avLst/>
          </a:prstGeom>
        </p:spPr>
      </p:pic>
    </p:spTree>
    <p:extLst>
      <p:ext uri="{BB962C8B-B14F-4D97-AF65-F5344CB8AC3E}">
        <p14:creationId xmlns:p14="http://schemas.microsoft.com/office/powerpoint/2010/main" val="11975045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36</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endParaRPr lang="en-US" sz="1800">
              <a:latin typeface="Helvetica" panose="020B0604020202020204" pitchFamily="34" charset="0"/>
              <a:cs typeface="Helvetica" panose="020B0604020202020204" pitchFamily="34" charset="0"/>
            </a:endParaRP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117" y="989171"/>
            <a:ext cx="3672408" cy="3856029"/>
          </a:xfrm>
          <a:prstGeom prst="rect">
            <a:avLst/>
          </a:prstGeom>
        </p:spPr>
      </p:pic>
    </p:spTree>
    <p:extLst>
      <p:ext uri="{BB962C8B-B14F-4D97-AF65-F5344CB8AC3E}">
        <p14:creationId xmlns:p14="http://schemas.microsoft.com/office/powerpoint/2010/main" val="18815760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37</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endParaRPr lang="en-US" sz="1800">
              <a:latin typeface="Helvetica" panose="020B0604020202020204" pitchFamily="34" charset="0"/>
              <a:cs typeface="Helvetica" panose="020B0604020202020204" pitchFamily="34" charset="0"/>
            </a:endParaRP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224" y="1487648"/>
            <a:ext cx="5430008" cy="2457793"/>
          </a:xfrm>
          <a:prstGeom prst="rect">
            <a:avLst/>
          </a:prstGeom>
        </p:spPr>
      </p:pic>
    </p:spTree>
    <p:extLst>
      <p:ext uri="{BB962C8B-B14F-4D97-AF65-F5344CB8AC3E}">
        <p14:creationId xmlns:p14="http://schemas.microsoft.com/office/powerpoint/2010/main" val="24470203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Momo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38</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2585323"/>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Ngoài thực hiện giao dịch trên website, còn có thể thực hiện giao dịch trên ứng dụng di động Ví Momo</a:t>
            </a:r>
          </a:p>
          <a:p>
            <a:pPr marL="966788" indent="-34290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App Store: </a:t>
            </a:r>
            <a:r>
              <a:rPr lang="en-US" sz="1800">
                <a:latin typeface="Helvetica" panose="020B0604020202020204" pitchFamily="34" charset="0"/>
                <a:cs typeface="Helvetica" panose="020B0604020202020204" pitchFamily="34" charset="0"/>
                <a:hlinkClick r:id="rId2"/>
              </a:rPr>
              <a:t>http://</a:t>
            </a:r>
            <a:r>
              <a:rPr lang="en-US" sz="1800" smtClean="0">
                <a:latin typeface="Helvetica" panose="020B0604020202020204" pitchFamily="34" charset="0"/>
                <a:cs typeface="Helvetica" panose="020B0604020202020204" pitchFamily="34" charset="0"/>
                <a:hlinkClick r:id="rId2"/>
              </a:rPr>
              <a:t>bit.ly/vi-momo-app-store</a:t>
            </a:r>
            <a:endParaRPr lang="en-US" sz="1800" smtClean="0">
              <a:latin typeface="Helvetica" panose="020B0604020202020204" pitchFamily="34" charset="0"/>
              <a:cs typeface="Helvetica" panose="020B0604020202020204" pitchFamily="34" charset="0"/>
            </a:endParaRPr>
          </a:p>
          <a:p>
            <a:pPr marL="966788" indent="-34290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CH Play: </a:t>
            </a:r>
            <a:r>
              <a:rPr lang="en-US" sz="1800">
                <a:latin typeface="Helvetica" panose="020B0604020202020204" pitchFamily="34" charset="0"/>
                <a:cs typeface="Helvetica" panose="020B0604020202020204" pitchFamily="34" charset="0"/>
                <a:hlinkClick r:id="rId3"/>
              </a:rPr>
              <a:t>http://</a:t>
            </a:r>
            <a:r>
              <a:rPr lang="en-US" sz="1800" smtClean="0">
                <a:latin typeface="Helvetica" panose="020B0604020202020204" pitchFamily="34" charset="0"/>
                <a:cs typeface="Helvetica" panose="020B0604020202020204" pitchFamily="34" charset="0"/>
                <a:hlinkClick r:id="rId3"/>
              </a:rPr>
              <a:t>bit.ly/vi-momo-ch-play</a:t>
            </a:r>
            <a:r>
              <a:rPr lang="en-US" sz="1800">
                <a:latin typeface="Helvetica" panose="020B0604020202020204" pitchFamily="34" charset="0"/>
                <a:cs typeface="Helvetica" panose="020B0604020202020204" pitchFamily="34" charset="0"/>
              </a:rPr>
              <a:t> </a:t>
            </a:r>
            <a:r>
              <a:rPr lang="en-US" sz="1800" smtClean="0">
                <a:latin typeface="Helvetica" panose="020B0604020202020204" pitchFamily="34" charset="0"/>
                <a:cs typeface="Helvetica" panose="020B0604020202020204" pitchFamily="34" charset="0"/>
              </a:rPr>
              <a:t>(Hơn 1,000,000 lượt cài đặt)</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Phủ sóng trên rất nhiều lĩnh vực khác nhau</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Phát triển và được ưa chuộng tại các tỉnh, vùng quê</a:t>
            </a:r>
          </a:p>
          <a:p>
            <a:pPr algn="just"/>
            <a:endParaRPr lang="en-US" sz="1800" smtClean="0">
              <a:latin typeface="Helvetica" panose="020B0604020202020204" pitchFamily="34" charset="0"/>
              <a:cs typeface="Helvetica" panose="020B0604020202020204" pitchFamily="34" charset="0"/>
            </a:endParaRPr>
          </a:p>
          <a:p>
            <a:pPr algn="just"/>
            <a:r>
              <a:rPr lang="en-US" sz="1800" smtClean="0">
                <a:latin typeface="Helvetica" panose="020B0604020202020204" pitchFamily="34" charset="0"/>
                <a:cs typeface="Helvetica" panose="020B0604020202020204" pitchFamily="34" charset="0"/>
              </a:rPr>
              <a:t> </a:t>
            </a: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801464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SenPay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39</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646331"/>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Thuộc Công ty Cổ phần FPT</a:t>
            </a: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31 ngân hàng trong nước và quốc tế </a:t>
            </a:r>
            <a:endParaRPr lang="en-US" sz="1800">
              <a:latin typeface="Helvetica" panose="020B0604020202020204" pitchFamily="34" charset="0"/>
              <a:cs typeface="Helvetica" panose="020B0604020202020204" pitchFamily="34" charset="0"/>
            </a:endParaRP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478863"/>
            <a:ext cx="5307293" cy="3342663"/>
          </a:xfrm>
          <a:prstGeom prst="rect">
            <a:avLst/>
          </a:prstGeom>
        </p:spPr>
      </p:pic>
    </p:spTree>
    <p:extLst>
      <p:ext uri="{BB962C8B-B14F-4D97-AF65-F5344CB8AC3E}">
        <p14:creationId xmlns:p14="http://schemas.microsoft.com/office/powerpoint/2010/main" val="2184594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Các Cổng Thanh Toán Trực Tuyến Hiện Nay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4" name="TextBox 3"/>
          <p:cNvSpPr txBox="1"/>
          <p:nvPr/>
        </p:nvSpPr>
        <p:spPr>
          <a:xfrm>
            <a:off x="526420" y="946341"/>
            <a:ext cx="8352928" cy="3416320"/>
          </a:xfrm>
          <a:prstGeom prst="rect">
            <a:avLst/>
          </a:prstGeom>
          <a:noFill/>
        </p:spPr>
        <p:txBody>
          <a:bodyPr wrap="square" rtlCol="0">
            <a:spAutoFit/>
          </a:bodyPr>
          <a:lstStyle/>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Ngân lượng – nganluong.vn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Bảo Kim – baokim.vn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Onepay – onepay.vn  </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Payoo – payoo.vn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VNMart – vnmart.vn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VTC Pay – vtcpay.vn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Napas – napas.com.vn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SohaPay – sohapay.vn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Momo – momo.vn</a:t>
            </a:r>
          </a:p>
          <a:p>
            <a:pPr marL="457200" indent="-457200" algn="just">
              <a:buFont typeface="+mj-lt"/>
              <a:buAutoNum type="arabicPeriod"/>
            </a:pPr>
            <a:r>
              <a:rPr lang="en-US" sz="1800" smtClean="0">
                <a:latin typeface="Helvetica" panose="020B0604020202020204" pitchFamily="34" charset="0"/>
                <a:cs typeface="Helvetica" panose="020B0604020202020204" pitchFamily="34" charset="0"/>
              </a:rPr>
              <a:t>Cổng thanh toán SenPay – senpay.vn</a:t>
            </a:r>
          </a:p>
          <a:p>
            <a:pPr marL="457200" indent="-457200" algn="just">
              <a:buFont typeface="+mj-lt"/>
              <a:buAutoNum type="arabicPeriod"/>
            </a:pPr>
            <a:endParaRPr lang="en-US" sz="1800" smtClean="0">
              <a:latin typeface="Helvetica" panose="020B0604020202020204" pitchFamily="34" charset="0"/>
              <a:cs typeface="Helvetica" panose="020B0604020202020204" pitchFamily="34" charset="0"/>
            </a:endParaRPr>
          </a:p>
          <a:p>
            <a:pPr marL="457200" indent="-457200" algn="just">
              <a:buFont typeface="+mj-lt"/>
              <a:buAutoNum type="arabicPeriod"/>
            </a:pP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507756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SenPay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40</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Đối tác nổi bật: </a:t>
            </a:r>
          </a:p>
          <a:p>
            <a:pPr marL="796925"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https</a:t>
            </a:r>
            <a:r>
              <a:rPr lang="en-US" sz="1800">
                <a:latin typeface="Helvetica" panose="020B0604020202020204" pitchFamily="34" charset="0"/>
                <a:cs typeface="Helvetica" panose="020B0604020202020204" pitchFamily="34" charset="0"/>
              </a:rPr>
              <a:t>://</a:t>
            </a:r>
            <a:r>
              <a:rPr lang="en-US" sz="1800" smtClean="0">
                <a:latin typeface="Helvetica" panose="020B0604020202020204" pitchFamily="34" charset="0"/>
                <a:cs typeface="Helvetica" panose="020B0604020202020204" pitchFamily="34" charset="0"/>
              </a:rPr>
              <a:t>www.sendo.vn/</a:t>
            </a:r>
          </a:p>
          <a:p>
            <a:pPr marL="796925"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https://shop.vnexpress.net/</a:t>
            </a:r>
          </a:p>
          <a:p>
            <a:pPr marL="796925"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https</a:t>
            </a:r>
            <a:r>
              <a:rPr lang="en-US" sz="1800">
                <a:latin typeface="Helvetica" panose="020B0604020202020204" pitchFamily="34" charset="0"/>
                <a:cs typeface="Helvetica" panose="020B0604020202020204" pitchFamily="34" charset="0"/>
              </a:rPr>
              <a:t>://eclick.vn/</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https://www.fshare.vn/</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http://data.fpt.vn</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https://daily.gate.vn/</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http://viettrungorder.vn</a:t>
            </a:r>
          </a:p>
          <a:p>
            <a:pPr marL="796925" indent="-285750" algn="just">
              <a:buFont typeface="Wingdings" panose="05000000000000000000" pitchFamily="2" charset="2"/>
              <a:buChar char="§"/>
            </a:pP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33704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SenPay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41</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254829" y="892645"/>
            <a:ext cx="8856984"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800">
                <a:latin typeface="Helvetica" panose="020B0604020202020204" pitchFamily="34" charset="0"/>
                <a:cs typeface="Helvetica" panose="020B0604020202020204" pitchFamily="34" charset="0"/>
              </a:rPr>
              <a:t>Ngoài thực hiện giao dịch trên website, còn có thể thực hiện giao dịch trên ứng dụng điện thoại </a:t>
            </a:r>
            <a:r>
              <a:rPr lang="en-US" sz="1800" smtClean="0">
                <a:latin typeface="Helvetica" panose="020B0604020202020204" pitchFamily="34" charset="0"/>
                <a:cs typeface="Helvetica" panose="020B0604020202020204" pitchFamily="34" charset="0"/>
              </a:rPr>
              <a:t>SenPay</a:t>
            </a:r>
          </a:p>
          <a:p>
            <a:pPr marL="862013"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App Store: </a:t>
            </a:r>
            <a:r>
              <a:rPr lang="en-US" sz="1800">
                <a:latin typeface="Helvetica" panose="020B0604020202020204" pitchFamily="34" charset="0"/>
                <a:cs typeface="Helvetica" panose="020B0604020202020204" pitchFamily="34" charset="0"/>
                <a:hlinkClick r:id="rId2"/>
              </a:rPr>
              <a:t>http://</a:t>
            </a:r>
            <a:r>
              <a:rPr lang="en-US" sz="1800" smtClean="0">
                <a:latin typeface="Helvetica" panose="020B0604020202020204" pitchFamily="34" charset="0"/>
                <a:cs typeface="Helvetica" panose="020B0604020202020204" pitchFamily="34" charset="0"/>
                <a:hlinkClick r:id="rId2"/>
              </a:rPr>
              <a:t>bit.ly/senpay-app-store</a:t>
            </a:r>
            <a:endParaRPr lang="en-US" sz="1800" smtClean="0">
              <a:latin typeface="Helvetica" panose="020B0604020202020204" pitchFamily="34" charset="0"/>
              <a:cs typeface="Helvetica" panose="020B0604020202020204" pitchFamily="34" charset="0"/>
            </a:endParaRPr>
          </a:p>
          <a:p>
            <a:pPr marL="862013"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CH Play: </a:t>
            </a:r>
            <a:r>
              <a:rPr lang="en-US" sz="1800">
                <a:latin typeface="Helvetica" panose="020B0604020202020204" pitchFamily="34" charset="0"/>
                <a:cs typeface="Helvetica" panose="020B0604020202020204" pitchFamily="34" charset="0"/>
                <a:hlinkClick r:id="rId3"/>
              </a:rPr>
              <a:t>http://</a:t>
            </a:r>
            <a:r>
              <a:rPr lang="en-US" sz="1800" smtClean="0">
                <a:latin typeface="Helvetica" panose="020B0604020202020204" pitchFamily="34" charset="0"/>
                <a:cs typeface="Helvetica" panose="020B0604020202020204" pitchFamily="34" charset="0"/>
                <a:hlinkClick r:id="rId3"/>
              </a:rPr>
              <a:t>bit.ly/senpay-ch-play</a:t>
            </a:r>
            <a:r>
              <a:rPr lang="en-US" sz="1800">
                <a:latin typeface="Helvetica" panose="020B0604020202020204" pitchFamily="34" charset="0"/>
                <a:cs typeface="Helvetica" panose="020B0604020202020204" pitchFamily="34" charset="0"/>
              </a:rPr>
              <a:t> </a:t>
            </a:r>
            <a:r>
              <a:rPr lang="en-US" sz="1800" smtClean="0">
                <a:latin typeface="Helvetica" panose="020B0604020202020204" pitchFamily="34" charset="0"/>
                <a:cs typeface="Helvetica" panose="020B0604020202020204" pitchFamily="34" charset="0"/>
              </a:rPr>
              <a:t>(Hơn 10,000 lượt </a:t>
            </a:r>
            <a:r>
              <a:rPr lang="en-US" sz="1800" smtClean="0">
                <a:latin typeface="Helvetica" panose="020B0604020202020204" pitchFamily="34" charset="0"/>
                <a:cs typeface="Helvetica" panose="020B0604020202020204" pitchFamily="34" charset="0"/>
              </a:rPr>
              <a:t>cài đặt</a:t>
            </a:r>
            <a:r>
              <a:rPr lang="en-US" sz="1800" smtClean="0">
                <a:latin typeface="Helvetica" panose="020B0604020202020204" pitchFamily="34" charset="0"/>
                <a:cs typeface="Helvetica" panose="020B0604020202020204" pitchFamily="34" charset="0"/>
              </a:rPr>
              <a:t>)</a:t>
            </a:r>
            <a:endParaRPr lang="en-US" sz="18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 Nếu khách hàng bán hàng qua mạng, mở tài khoản SenPay sẽ dễ dàng đăng bán hàng hoá trên sendo.vn</a:t>
            </a: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yếu: Các đối tác chưa nhiều và chưa đa dạng lĩnh vực</a:t>
            </a:r>
          </a:p>
          <a:p>
            <a:pPr marL="285750" indent="-285750" algn="just">
              <a:buFont typeface="Arial" panose="020B0604020202020204" pitchFamily="34" charset="0"/>
              <a:buChar char="•"/>
            </a:pPr>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279426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So Sánh Các Cổng Thanh Toán Trực Tuyến</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42</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graphicFrame>
        <p:nvGraphicFramePr>
          <p:cNvPr id="4" name="Table 3"/>
          <p:cNvGraphicFramePr>
            <a:graphicFrameLocks noGrp="1"/>
          </p:cNvGraphicFramePr>
          <p:nvPr>
            <p:extLst>
              <p:ext uri="{D42A27DB-BD31-4B8C-83A1-F6EECF244321}">
                <p14:modId xmlns:p14="http://schemas.microsoft.com/office/powerpoint/2010/main" val="661942366"/>
              </p:ext>
            </p:extLst>
          </p:nvPr>
        </p:nvGraphicFramePr>
        <p:xfrm>
          <a:off x="152735" y="861048"/>
          <a:ext cx="8856985" cy="3798934"/>
        </p:xfrm>
        <a:graphic>
          <a:graphicData uri="http://schemas.openxmlformats.org/drawingml/2006/table">
            <a:tbl>
              <a:tblPr firstRow="1" bandRow="1">
                <a:tableStyleId>{5C22544A-7EE6-4342-B048-85BDC9FD1C3A}</a:tableStyleId>
              </a:tblPr>
              <a:tblGrid>
                <a:gridCol w="564590"/>
                <a:gridCol w="1667658"/>
                <a:gridCol w="953159"/>
                <a:gridCol w="1966465"/>
                <a:gridCol w="1587905"/>
                <a:gridCol w="1058604"/>
                <a:gridCol w="1058604"/>
              </a:tblGrid>
              <a:tr h="534972">
                <a:tc>
                  <a:txBody>
                    <a:bodyPr/>
                    <a:lstStyle/>
                    <a:p>
                      <a:pPr algn="ctr"/>
                      <a:r>
                        <a:rPr lang="en-US" sz="1200" b="0" smtClean="0">
                          <a:latin typeface="Helvetica" panose="020B0604020202020204" pitchFamily="34" charset="0"/>
                          <a:cs typeface="Helvetica" panose="020B0604020202020204" pitchFamily="34" charset="0"/>
                        </a:rPr>
                        <a:t>STT</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Tên</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Trong/Ngoài</a:t>
                      </a:r>
                      <a:r>
                        <a:rPr lang="en-US" sz="1200" b="0" baseline="0" smtClean="0">
                          <a:latin typeface="Helvetica" panose="020B0604020202020204" pitchFamily="34" charset="0"/>
                          <a:cs typeface="Helvetica" panose="020B0604020202020204" pitchFamily="34" charset="0"/>
                        </a:rPr>
                        <a:t> nước</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baseline="0" smtClean="0">
                          <a:latin typeface="Helvetica" panose="020B0604020202020204" pitchFamily="34" charset="0"/>
                          <a:cs typeface="Helvetica" panose="020B0604020202020204" pitchFamily="34" charset="0"/>
                        </a:rPr>
                        <a:t>Hợp tác</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Điểm</a:t>
                      </a:r>
                      <a:r>
                        <a:rPr lang="en-US" sz="1200" b="0" baseline="0" smtClean="0">
                          <a:latin typeface="Helvetica" panose="020B0604020202020204" pitchFamily="34" charset="0"/>
                          <a:cs typeface="Helvetica" panose="020B0604020202020204" pitchFamily="34" charset="0"/>
                        </a:rPr>
                        <a:t> mạnh</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Điểm</a:t>
                      </a:r>
                      <a:r>
                        <a:rPr lang="en-US" sz="1200" b="0" baseline="0" smtClean="0">
                          <a:latin typeface="Helvetica" panose="020B0604020202020204" pitchFamily="34" charset="0"/>
                          <a:cs typeface="Helvetica" panose="020B0604020202020204" pitchFamily="34" charset="0"/>
                        </a:rPr>
                        <a:t> yếu</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Khả</a:t>
                      </a:r>
                      <a:r>
                        <a:rPr lang="en-US" sz="1200" b="0" baseline="0" smtClean="0">
                          <a:latin typeface="Helvetica" panose="020B0604020202020204" pitchFamily="34" charset="0"/>
                          <a:cs typeface="Helvetica" panose="020B0604020202020204" pitchFamily="34" charset="0"/>
                        </a:rPr>
                        <a:t> năng t</a:t>
                      </a:r>
                      <a:r>
                        <a:rPr lang="en-US" sz="1200" b="0" smtClean="0">
                          <a:latin typeface="Helvetica" panose="020B0604020202020204" pitchFamily="34" charset="0"/>
                          <a:cs typeface="Helvetica" panose="020B0604020202020204" pitchFamily="34" charset="0"/>
                        </a:rPr>
                        <a:t>ích</a:t>
                      </a:r>
                      <a:r>
                        <a:rPr lang="en-US" sz="1200" b="0" baseline="0" smtClean="0">
                          <a:latin typeface="Helvetica" panose="020B0604020202020204" pitchFamily="34" charset="0"/>
                          <a:cs typeface="Helvetica" panose="020B0604020202020204" pitchFamily="34" charset="0"/>
                        </a:rPr>
                        <a:t> hợp </a:t>
                      </a:r>
                      <a:endParaRPr lang="en-US" sz="1200" b="0">
                        <a:latin typeface="Helvetica" panose="020B0604020202020204" pitchFamily="34" charset="0"/>
                        <a:cs typeface="Helvetica" panose="020B0604020202020204" pitchFamily="34" charset="0"/>
                      </a:endParaRPr>
                    </a:p>
                  </a:txBody>
                  <a:tcPr anchor="ctr"/>
                </a:tc>
              </a:tr>
              <a:tr h="715320">
                <a:tc>
                  <a:txBody>
                    <a:bodyPr/>
                    <a:lstStyle/>
                    <a:p>
                      <a:pPr algn="ctr"/>
                      <a:r>
                        <a:rPr lang="en-US" sz="900" smtClean="0">
                          <a:latin typeface="Helvetica" panose="020B0604020202020204" pitchFamily="34" charset="0"/>
                          <a:cs typeface="Helvetica" panose="020B0604020202020204" pitchFamily="34" charset="0"/>
                        </a:rPr>
                        <a:t>1</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Ngân Lượng</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35 ngân</a:t>
                      </a:r>
                      <a:r>
                        <a:rPr lang="en-US" sz="900" baseline="0" smtClean="0">
                          <a:latin typeface="Helvetica" panose="020B0604020202020204" pitchFamily="34" charset="0"/>
                          <a:cs typeface="Helvetica" panose="020B0604020202020204" pitchFamily="34" charset="0"/>
                        </a:rPr>
                        <a:t> hàng &amp; tổ chức tài chính</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8 website </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Thanh toán</a:t>
                      </a:r>
                      <a:r>
                        <a:rPr lang="en-US" sz="900" baseline="0" smtClean="0">
                          <a:latin typeface="Helvetica" panose="020B0604020202020204" pitchFamily="34" charset="0"/>
                          <a:cs typeface="Helvetica" panose="020B0604020202020204" pitchFamily="34" charset="0"/>
                        </a:rPr>
                        <a:t> quốc tế mà không cần thẻ tín dụng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Miễn phí cho người mua</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Chỉ</a:t>
                      </a:r>
                      <a:r>
                        <a:rPr lang="en-US" sz="900" baseline="0" smtClean="0">
                          <a:latin typeface="Helvetica" panose="020B0604020202020204" pitchFamily="34" charset="0"/>
                          <a:cs typeface="Helvetica" panose="020B0604020202020204" pitchFamily="34" charset="0"/>
                        </a:rPr>
                        <a:t> giao dịch tren website</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Không</a:t>
                      </a:r>
                      <a:endParaRPr lang="en-US" sz="900">
                        <a:latin typeface="Helvetica" panose="020B0604020202020204" pitchFamily="34" charset="0"/>
                        <a:cs typeface="Helvetica" panose="020B0604020202020204" pitchFamily="34" charset="0"/>
                      </a:endParaRPr>
                    </a:p>
                  </a:txBody>
                  <a:tcPr anchor="ctr"/>
                </a:tc>
              </a:tr>
              <a:tr h="408754">
                <a:tc>
                  <a:txBody>
                    <a:bodyPr/>
                    <a:lstStyle/>
                    <a:p>
                      <a:pPr algn="ctr"/>
                      <a:r>
                        <a:rPr lang="en-US" sz="900" smtClean="0">
                          <a:latin typeface="Helvetica" panose="020B0604020202020204" pitchFamily="34" charset="0"/>
                          <a:cs typeface="Helvetica" panose="020B0604020202020204" pitchFamily="34" charset="0"/>
                        </a:rPr>
                        <a:t>2</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Bảo Kim</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16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12 website</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Bảo</a:t>
                      </a:r>
                      <a:r>
                        <a:rPr lang="en-US" sz="900" baseline="0" smtClean="0">
                          <a:latin typeface="Helvetica" panose="020B0604020202020204" pitchFamily="34" charset="0"/>
                          <a:cs typeface="Helvetica" panose="020B0604020202020204" pitchFamily="34" charset="0"/>
                        </a:rPr>
                        <a:t> mặt tối ưu</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App Ví</a:t>
                      </a:r>
                      <a:r>
                        <a:rPr lang="en-US" sz="900" baseline="0" smtClean="0">
                          <a:latin typeface="Helvetica" panose="020B0604020202020204" pitchFamily="34" charset="0"/>
                          <a:cs typeface="Helvetica" panose="020B0604020202020204" pitchFamily="34" charset="0"/>
                        </a:rPr>
                        <a:t> Bảo Kim nhiều lỗi</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ATM, app Ví</a:t>
                      </a:r>
                      <a:r>
                        <a:rPr lang="en-US" sz="900" baseline="0" smtClean="0">
                          <a:latin typeface="Helvetica" panose="020B0604020202020204" pitchFamily="34" charset="0"/>
                          <a:cs typeface="Helvetica" panose="020B0604020202020204" pitchFamily="34" charset="0"/>
                        </a:rPr>
                        <a:t> Bảo Kim</a:t>
                      </a:r>
                      <a:endParaRPr lang="en-US" sz="900">
                        <a:latin typeface="Helvetica" panose="020B0604020202020204" pitchFamily="34" charset="0"/>
                        <a:cs typeface="Helvetica" panose="020B0604020202020204" pitchFamily="34" charset="0"/>
                      </a:endParaRPr>
                    </a:p>
                  </a:txBody>
                  <a:tcPr anchor="ctr"/>
                </a:tc>
              </a:tr>
              <a:tr h="534972">
                <a:tc>
                  <a:txBody>
                    <a:bodyPr/>
                    <a:lstStyle/>
                    <a:p>
                      <a:pPr algn="ctr"/>
                      <a:r>
                        <a:rPr lang="en-US" sz="900" smtClean="0">
                          <a:latin typeface="Helvetica" panose="020B0604020202020204" pitchFamily="34" charset="0"/>
                          <a:cs typeface="Helvetica" panose="020B0604020202020204" pitchFamily="34" charset="0"/>
                        </a:rPr>
                        <a:t>3</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OnePay</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24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10 website &amp; đối tác</a:t>
                      </a:r>
                      <a:endParaRPr lang="en-US" sz="900">
                        <a:latin typeface="Helvetica" panose="020B0604020202020204" pitchFamily="34" charset="0"/>
                        <a:cs typeface="Helvetica" panose="020B0604020202020204" pitchFamily="34" charset="0"/>
                      </a:endParaRPr>
                    </a:p>
                  </a:txBody>
                  <a:tcPr anchor="ctr"/>
                </a:tc>
                <a:tc>
                  <a:txBody>
                    <a:bodyPr/>
                    <a:lstStyle/>
                    <a:p>
                      <a:pPr marL="171450" marR="0" lvl="0" indent="-171450" algn="just" defTabSz="1714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smtClean="0">
                          <a:latin typeface="Helvetica" panose="020B0604020202020204" pitchFamily="34" charset="0"/>
                          <a:cs typeface="Helvetica" panose="020B0604020202020204" pitchFamily="34" charset="0"/>
                        </a:rPr>
                        <a:t>Tích hợp nhiều hình thức giao dịch</a:t>
                      </a:r>
                    </a:p>
                    <a:p>
                      <a:pPr marL="171450" indent="-171450" algn="just">
                        <a:buFont typeface="Arial" panose="020B0604020202020204" pitchFamily="34" charset="0"/>
                        <a:buChar char="•"/>
                      </a:pP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Chỉ</a:t>
                      </a:r>
                      <a:r>
                        <a:rPr lang="en-US" sz="900" baseline="0" smtClean="0">
                          <a:latin typeface="Helvetica" panose="020B0604020202020204" pitchFamily="34" charset="0"/>
                          <a:cs typeface="Helvetica" panose="020B0604020202020204" pitchFamily="34" charset="0"/>
                        </a:rPr>
                        <a:t> mở được TK doanh nghiệp</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ATM, máy</a:t>
                      </a:r>
                      <a:r>
                        <a:rPr lang="en-US" sz="900" baseline="0" smtClean="0">
                          <a:latin typeface="Helvetica" panose="020B0604020202020204" pitchFamily="34" charset="0"/>
                          <a:cs typeface="Helvetica" panose="020B0604020202020204" pitchFamily="34" charset="0"/>
                        </a:rPr>
                        <a:t> POS, app mPayvn</a:t>
                      </a:r>
                      <a:endParaRPr lang="en-US" sz="900">
                        <a:latin typeface="Helvetica" panose="020B0604020202020204" pitchFamily="34" charset="0"/>
                        <a:cs typeface="Helvetica" panose="020B0604020202020204" pitchFamily="34" charset="0"/>
                      </a:endParaRPr>
                    </a:p>
                  </a:txBody>
                  <a:tcPr anchor="ctr"/>
                </a:tc>
              </a:tr>
              <a:tr h="392313">
                <a:tc>
                  <a:txBody>
                    <a:bodyPr/>
                    <a:lstStyle/>
                    <a:p>
                      <a:pPr algn="ctr"/>
                      <a:r>
                        <a:rPr lang="en-US" sz="900" smtClean="0">
                          <a:latin typeface="Helvetica" panose="020B0604020202020204" pitchFamily="34" charset="0"/>
                          <a:cs typeface="Helvetica" panose="020B0604020202020204" pitchFamily="34" charset="0"/>
                        </a:rPr>
                        <a:t>4</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Payoo</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21 ngân</a:t>
                      </a:r>
                      <a:r>
                        <a:rPr lang="en-US" sz="900" baseline="0" smtClean="0">
                          <a:latin typeface="Helvetica" panose="020B0604020202020204" pitchFamily="34" charset="0"/>
                          <a:cs typeface="Helvetica" panose="020B0604020202020204" pitchFamily="34" charset="0"/>
                        </a:rPr>
                        <a:t> hàng </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54 đối tác trên nhiều lĩnh vực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Được</a:t>
                      </a:r>
                      <a:r>
                        <a:rPr lang="en-US" sz="900" baseline="0" smtClean="0">
                          <a:latin typeface="Helvetica" panose="020B0604020202020204" pitchFamily="34" charset="0"/>
                          <a:cs typeface="Helvetica" panose="020B0604020202020204" pitchFamily="34" charset="0"/>
                        </a:rPr>
                        <a:t> ưa chuộng ở các tỉnh</a:t>
                      </a:r>
                      <a:endParaRPr lang="en-US" sz="900">
                        <a:latin typeface="Helvetica" panose="020B0604020202020204" pitchFamily="34" charset="0"/>
                        <a:cs typeface="Helvetica" panose="020B0604020202020204" pitchFamily="34" charset="0"/>
                      </a:endParaRPr>
                    </a:p>
                  </a:txBody>
                  <a:tcPr anchor="ctr"/>
                </a:tc>
                <a:tc>
                  <a:txBody>
                    <a:bodyPr/>
                    <a:lstStyle/>
                    <a:p>
                      <a:pPr algn="ct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Máy</a:t>
                      </a:r>
                      <a:r>
                        <a:rPr lang="en-US" sz="900" baseline="0" smtClean="0">
                          <a:latin typeface="Helvetica" panose="020B0604020202020204" pitchFamily="34" charset="0"/>
                          <a:cs typeface="Helvetica" panose="020B0604020202020204" pitchFamily="34" charset="0"/>
                        </a:rPr>
                        <a:t> POS</a:t>
                      </a:r>
                      <a:endParaRPr lang="en-US" sz="900">
                        <a:latin typeface="Helvetica" panose="020B0604020202020204" pitchFamily="34" charset="0"/>
                        <a:cs typeface="Helvetica" panose="020B0604020202020204" pitchFamily="34" charset="0"/>
                      </a:endParaRPr>
                    </a:p>
                  </a:txBody>
                  <a:tcPr anchor="ctr"/>
                </a:tc>
              </a:tr>
              <a:tr h="677631">
                <a:tc>
                  <a:txBody>
                    <a:bodyPr/>
                    <a:lstStyle/>
                    <a:p>
                      <a:pPr algn="ctr"/>
                      <a:r>
                        <a:rPr lang="en-US" sz="900" smtClean="0">
                          <a:latin typeface="Helvetica" panose="020B0604020202020204" pitchFamily="34" charset="0"/>
                          <a:cs typeface="Helvetica" panose="020B0604020202020204" pitchFamily="34" charset="0"/>
                        </a:rPr>
                        <a:t>5</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a:t>
                      </a:r>
                      <a:r>
                        <a:rPr lang="en-US" sz="900" baseline="0" smtClean="0">
                          <a:latin typeface="Helvetica" panose="020B0604020202020204" pitchFamily="34" charset="0"/>
                          <a:cs typeface="Helvetica" panose="020B0604020202020204" pitchFamily="34" charset="0"/>
                        </a:rPr>
                        <a:t>g thanh toán VNMart</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4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8 website &amp; đối tác</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Công cty cổ phàn cấp nước Gia Định</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Ít</a:t>
                      </a:r>
                      <a:r>
                        <a:rPr lang="en-US" sz="900" baseline="0" smtClean="0">
                          <a:latin typeface="Helvetica" panose="020B0604020202020204" pitchFamily="34" charset="0"/>
                          <a:cs typeface="Helvetica" panose="020B0604020202020204" pitchFamily="34" charset="0"/>
                        </a:rPr>
                        <a:t> đa dạng ngân hàng</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Không</a:t>
                      </a:r>
                      <a:endParaRPr lang="en-US" sz="900">
                        <a:latin typeface="Helvetica" panose="020B0604020202020204" pitchFamily="34" charset="0"/>
                        <a:cs typeface="Helvetica" panose="020B0604020202020204" pitchFamily="34" charset="0"/>
                      </a:endParaRPr>
                    </a:p>
                  </a:txBody>
                  <a:tcPr anchor="ctr"/>
                </a:tc>
              </a:tr>
              <a:tr h="534972">
                <a:tc>
                  <a:txBody>
                    <a:bodyPr/>
                    <a:lstStyle/>
                    <a:p>
                      <a:pPr algn="ctr"/>
                      <a:r>
                        <a:rPr lang="en-US" sz="900" smtClean="0">
                          <a:latin typeface="Helvetica" panose="020B0604020202020204" pitchFamily="34" charset="0"/>
                          <a:cs typeface="Helvetica" panose="020B0604020202020204" pitchFamily="34" charset="0"/>
                        </a:rPr>
                        <a:t>6</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VTC Pay</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36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16 website &amp; đối tác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Liên</a:t>
                      </a:r>
                      <a:r>
                        <a:rPr lang="en-US" sz="900" baseline="0" smtClean="0">
                          <a:latin typeface="Helvetica" panose="020B0604020202020204" pitchFamily="34" charset="0"/>
                          <a:cs typeface="Helvetica" panose="020B0604020202020204" pitchFamily="34" charset="0"/>
                        </a:rPr>
                        <a:t> kết đa dạng ngân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Bảo mật tốt</a:t>
                      </a:r>
                      <a:endParaRPr lang="en-US" sz="900">
                        <a:latin typeface="Helvetica" panose="020B0604020202020204" pitchFamily="34" charset="0"/>
                        <a:cs typeface="Helvetica" panose="020B0604020202020204" pitchFamily="34" charset="0"/>
                      </a:endParaRPr>
                    </a:p>
                  </a:txBody>
                  <a:tcPr anchor="ctr"/>
                </a:tc>
                <a:tc>
                  <a:txBody>
                    <a:bodyPr/>
                    <a:lstStyle/>
                    <a:p>
                      <a:pPr algn="ct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Máy</a:t>
                      </a:r>
                      <a:r>
                        <a:rPr lang="en-US" sz="900" baseline="0" smtClean="0">
                          <a:latin typeface="Helvetica" panose="020B0604020202020204" pitchFamily="34" charset="0"/>
                          <a:cs typeface="Helvetica" panose="020B0604020202020204" pitchFamily="34" charset="0"/>
                        </a:rPr>
                        <a:t> POS, app VTC Pay</a:t>
                      </a:r>
                      <a:endParaRPr lang="en-US" sz="900">
                        <a:latin typeface="Helvetica" panose="020B0604020202020204" pitchFamily="34" charset="0"/>
                        <a:cs typeface="Helvetica" panose="020B0604020202020204" pitchFamily="34" charset="0"/>
                      </a:endParaRPr>
                    </a:p>
                  </a:txBody>
                  <a:tcPr anchor="ctr"/>
                </a:tc>
              </a:tr>
            </a:tbl>
          </a:graphicData>
        </a:graphic>
      </p:graphicFrame>
    </p:spTree>
    <p:extLst>
      <p:ext uri="{BB962C8B-B14F-4D97-AF65-F5344CB8AC3E}">
        <p14:creationId xmlns:p14="http://schemas.microsoft.com/office/powerpoint/2010/main" val="30324808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So Sánh Các Cổng Thanh Toán Trực Tuyến</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43</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graphicFrame>
        <p:nvGraphicFramePr>
          <p:cNvPr id="4" name="Table 3"/>
          <p:cNvGraphicFramePr>
            <a:graphicFrameLocks noGrp="1"/>
          </p:cNvGraphicFramePr>
          <p:nvPr>
            <p:extLst>
              <p:ext uri="{D42A27DB-BD31-4B8C-83A1-F6EECF244321}">
                <p14:modId xmlns:p14="http://schemas.microsoft.com/office/powerpoint/2010/main" val="1691146573"/>
              </p:ext>
            </p:extLst>
          </p:nvPr>
        </p:nvGraphicFramePr>
        <p:xfrm>
          <a:off x="152735" y="861048"/>
          <a:ext cx="8856985" cy="2828695"/>
        </p:xfrm>
        <a:graphic>
          <a:graphicData uri="http://schemas.openxmlformats.org/drawingml/2006/table">
            <a:tbl>
              <a:tblPr firstRow="1" bandRow="1">
                <a:tableStyleId>{5C22544A-7EE6-4342-B048-85BDC9FD1C3A}</a:tableStyleId>
              </a:tblPr>
              <a:tblGrid>
                <a:gridCol w="564590"/>
                <a:gridCol w="1667658"/>
                <a:gridCol w="953159"/>
                <a:gridCol w="1966465"/>
                <a:gridCol w="1587905"/>
                <a:gridCol w="1058604"/>
                <a:gridCol w="1058604"/>
              </a:tblGrid>
              <a:tr h="724583">
                <a:tc>
                  <a:txBody>
                    <a:bodyPr/>
                    <a:lstStyle/>
                    <a:p>
                      <a:pPr algn="ctr"/>
                      <a:r>
                        <a:rPr lang="en-US" sz="1200" b="0" smtClean="0">
                          <a:latin typeface="Helvetica" panose="020B0604020202020204" pitchFamily="34" charset="0"/>
                          <a:cs typeface="Helvetica" panose="020B0604020202020204" pitchFamily="34" charset="0"/>
                        </a:rPr>
                        <a:t>STT</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Tên</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Trong/Ngoài</a:t>
                      </a:r>
                      <a:r>
                        <a:rPr lang="en-US" sz="1200" b="0" baseline="0" smtClean="0">
                          <a:latin typeface="Helvetica" panose="020B0604020202020204" pitchFamily="34" charset="0"/>
                          <a:cs typeface="Helvetica" panose="020B0604020202020204" pitchFamily="34" charset="0"/>
                        </a:rPr>
                        <a:t> nước</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baseline="0" smtClean="0">
                          <a:latin typeface="Helvetica" panose="020B0604020202020204" pitchFamily="34" charset="0"/>
                          <a:cs typeface="Helvetica" panose="020B0604020202020204" pitchFamily="34" charset="0"/>
                        </a:rPr>
                        <a:t>Hợp tác</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Điểm</a:t>
                      </a:r>
                      <a:r>
                        <a:rPr lang="en-US" sz="1200" b="0" baseline="0" smtClean="0">
                          <a:latin typeface="Helvetica" panose="020B0604020202020204" pitchFamily="34" charset="0"/>
                          <a:cs typeface="Helvetica" panose="020B0604020202020204" pitchFamily="34" charset="0"/>
                        </a:rPr>
                        <a:t> mạnh</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Điểm</a:t>
                      </a:r>
                      <a:r>
                        <a:rPr lang="en-US" sz="1200" b="0" baseline="0" smtClean="0">
                          <a:latin typeface="Helvetica" panose="020B0604020202020204" pitchFamily="34" charset="0"/>
                          <a:cs typeface="Helvetica" panose="020B0604020202020204" pitchFamily="34" charset="0"/>
                        </a:rPr>
                        <a:t> yếu</a:t>
                      </a:r>
                      <a:endParaRPr lang="en-US" sz="1200" b="0">
                        <a:latin typeface="Helvetica" panose="020B0604020202020204" pitchFamily="34" charset="0"/>
                        <a:cs typeface="Helvetica" panose="020B0604020202020204" pitchFamily="34" charset="0"/>
                      </a:endParaRPr>
                    </a:p>
                  </a:txBody>
                  <a:tcPr anchor="ctr"/>
                </a:tc>
                <a:tc>
                  <a:txBody>
                    <a:bodyPr/>
                    <a:lstStyle/>
                    <a:p>
                      <a:pPr algn="ctr"/>
                      <a:r>
                        <a:rPr lang="en-US" sz="1200" b="0" smtClean="0">
                          <a:latin typeface="Helvetica" panose="020B0604020202020204" pitchFamily="34" charset="0"/>
                          <a:cs typeface="Helvetica" panose="020B0604020202020204" pitchFamily="34" charset="0"/>
                        </a:rPr>
                        <a:t>Khả</a:t>
                      </a:r>
                      <a:r>
                        <a:rPr lang="en-US" sz="1200" b="0" baseline="0" smtClean="0">
                          <a:latin typeface="Helvetica" panose="020B0604020202020204" pitchFamily="34" charset="0"/>
                          <a:cs typeface="Helvetica" panose="020B0604020202020204" pitchFamily="34" charset="0"/>
                        </a:rPr>
                        <a:t> năng t</a:t>
                      </a:r>
                      <a:r>
                        <a:rPr lang="en-US" sz="1200" b="0" smtClean="0">
                          <a:latin typeface="Helvetica" panose="020B0604020202020204" pitchFamily="34" charset="0"/>
                          <a:cs typeface="Helvetica" panose="020B0604020202020204" pitchFamily="34" charset="0"/>
                        </a:rPr>
                        <a:t>ích</a:t>
                      </a:r>
                      <a:r>
                        <a:rPr lang="en-US" sz="1200" b="0" baseline="0" smtClean="0">
                          <a:latin typeface="Helvetica" panose="020B0604020202020204" pitchFamily="34" charset="0"/>
                          <a:cs typeface="Helvetica" panose="020B0604020202020204" pitchFamily="34" charset="0"/>
                        </a:rPr>
                        <a:t> hợp </a:t>
                      </a:r>
                      <a:endParaRPr lang="en-US" sz="1200" b="0">
                        <a:latin typeface="Helvetica" panose="020B0604020202020204" pitchFamily="34" charset="0"/>
                        <a:cs typeface="Helvetica" panose="020B0604020202020204" pitchFamily="34" charset="0"/>
                      </a:endParaRPr>
                    </a:p>
                  </a:txBody>
                  <a:tcPr anchor="ctr"/>
                </a:tc>
              </a:tr>
              <a:tr h="480556">
                <a:tc>
                  <a:txBody>
                    <a:bodyPr/>
                    <a:lstStyle/>
                    <a:p>
                      <a:pPr algn="ctr"/>
                      <a:r>
                        <a:rPr lang="en-US" sz="900" smtClean="0">
                          <a:latin typeface="Helvetica" panose="020B0604020202020204" pitchFamily="34" charset="0"/>
                          <a:cs typeface="Helvetica" panose="020B0604020202020204" pitchFamily="34" charset="0"/>
                        </a:rPr>
                        <a:t>7</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Napas</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38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42 website &amp; đối tác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Liên</a:t>
                      </a:r>
                      <a:r>
                        <a:rPr lang="en-US" sz="900" baseline="0" smtClean="0">
                          <a:latin typeface="Helvetica" panose="020B0604020202020204" pitchFamily="34" charset="0"/>
                          <a:cs typeface="Helvetica" panose="020B0604020202020204" pitchFamily="34" charset="0"/>
                        </a:rPr>
                        <a:t> kết đa dạng ngân hàng và đối tác</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Có hệ thống ngân hàng Napas tiện lợi</a:t>
                      </a:r>
                      <a:endParaRPr lang="en-US" sz="900">
                        <a:latin typeface="Helvetica" panose="020B0604020202020204" pitchFamily="34" charset="0"/>
                        <a:cs typeface="Helvetica" panose="020B0604020202020204" pitchFamily="34" charset="0"/>
                      </a:endParaRPr>
                    </a:p>
                  </a:txBody>
                  <a:tcPr anchor="ctr"/>
                </a:tc>
                <a:tc>
                  <a:txBody>
                    <a:bodyPr/>
                    <a:lstStyle/>
                    <a:p>
                      <a:pPr algn="ct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ATM,</a:t>
                      </a:r>
                      <a:r>
                        <a:rPr lang="en-US" sz="900" baseline="0" smtClean="0">
                          <a:latin typeface="Helvetica" panose="020B0604020202020204" pitchFamily="34" charset="0"/>
                          <a:cs typeface="Helvetica" panose="020B0604020202020204" pitchFamily="34" charset="0"/>
                        </a:rPr>
                        <a:t> máy POS</a:t>
                      </a:r>
                      <a:endParaRPr lang="en-US" sz="900">
                        <a:latin typeface="Helvetica" panose="020B0604020202020204" pitchFamily="34" charset="0"/>
                        <a:cs typeface="Helvetica" panose="020B0604020202020204" pitchFamily="34" charset="0"/>
                      </a:endParaRPr>
                    </a:p>
                  </a:txBody>
                  <a:tcPr anchor="ctr"/>
                </a:tc>
              </a:tr>
              <a:tr h="480556">
                <a:tc>
                  <a:txBody>
                    <a:bodyPr/>
                    <a:lstStyle/>
                    <a:p>
                      <a:pPr algn="ctr"/>
                      <a:r>
                        <a:rPr lang="en-US" sz="900" smtClean="0">
                          <a:latin typeface="Helvetica" panose="020B0604020202020204" pitchFamily="34" charset="0"/>
                          <a:cs typeface="Helvetica" panose="020B0604020202020204" pitchFamily="34" charset="0"/>
                        </a:rPr>
                        <a:t>8</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a:t>
                      </a:r>
                      <a:r>
                        <a:rPr lang="en-US" sz="900" baseline="0" smtClean="0">
                          <a:latin typeface="Helvetica" panose="020B0604020202020204" pitchFamily="34" charset="0"/>
                          <a:cs typeface="Helvetica" panose="020B0604020202020204" pitchFamily="34" charset="0"/>
                        </a:rPr>
                        <a:t>g thanh toán Soha Pay</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29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15 website &amp; đối tác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Hỗ</a:t>
                      </a:r>
                      <a:r>
                        <a:rPr lang="en-US" sz="900" baseline="0" smtClean="0">
                          <a:latin typeface="Helvetica" panose="020B0604020202020204" pitchFamily="34" charset="0"/>
                          <a:cs typeface="Helvetica" panose="020B0604020202020204" pitchFamily="34" charset="0"/>
                        </a:rPr>
                        <a:t> trợ tốt về mảng game</a:t>
                      </a:r>
                      <a:endParaRPr lang="en-US" sz="900">
                        <a:latin typeface="Helvetica" panose="020B0604020202020204" pitchFamily="34" charset="0"/>
                        <a:cs typeface="Helvetica" panose="020B0604020202020204" pitchFamily="34" charset="0"/>
                      </a:endParaRPr>
                    </a:p>
                  </a:txBody>
                  <a:tcPr anchor="ctr"/>
                </a:tc>
                <a:tc>
                  <a:txBody>
                    <a:bodyPr/>
                    <a:lstStyle/>
                    <a:p>
                      <a:pPr algn="ct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Không</a:t>
                      </a:r>
                      <a:endParaRPr lang="en-US" sz="900">
                        <a:latin typeface="Helvetica" panose="020B0604020202020204" pitchFamily="34" charset="0"/>
                        <a:cs typeface="Helvetica" panose="020B0604020202020204" pitchFamily="34" charset="0"/>
                      </a:endParaRPr>
                    </a:p>
                  </a:txBody>
                  <a:tcPr anchor="ctr"/>
                </a:tc>
              </a:tr>
              <a:tr h="480556">
                <a:tc>
                  <a:txBody>
                    <a:bodyPr/>
                    <a:lstStyle/>
                    <a:p>
                      <a:pPr algn="ctr"/>
                      <a:r>
                        <a:rPr lang="en-US" sz="900" smtClean="0">
                          <a:latin typeface="Helvetica" panose="020B0604020202020204" pitchFamily="34" charset="0"/>
                          <a:cs typeface="Helvetica" panose="020B0604020202020204" pitchFamily="34" charset="0"/>
                        </a:rPr>
                        <a:t>9</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Momo</a:t>
                      </a: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13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Hơn 50 website &amp; đối tác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Đa</a:t>
                      </a:r>
                      <a:r>
                        <a:rPr lang="en-US" sz="900" baseline="0" smtClean="0">
                          <a:latin typeface="Helvetica" panose="020B0604020202020204" pitchFamily="34" charset="0"/>
                          <a:cs typeface="Helvetica" panose="020B0604020202020204" pitchFamily="34" charset="0"/>
                        </a:rPr>
                        <a:t> dạng lĩnh vực</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Phủ sóng ở các tỉnh </a:t>
                      </a:r>
                      <a:endParaRPr lang="en-US" sz="900">
                        <a:latin typeface="Helvetica" panose="020B0604020202020204" pitchFamily="34" charset="0"/>
                        <a:cs typeface="Helvetica" panose="020B0604020202020204" pitchFamily="34" charset="0"/>
                      </a:endParaRPr>
                    </a:p>
                  </a:txBody>
                  <a:tcPr anchor="ctr"/>
                </a:tc>
                <a:tc>
                  <a:txBody>
                    <a:bodyPr/>
                    <a:lstStyle/>
                    <a:p>
                      <a:pPr algn="ct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App Ví</a:t>
                      </a:r>
                      <a:r>
                        <a:rPr lang="en-US" sz="900" baseline="0" smtClean="0">
                          <a:latin typeface="Helvetica" panose="020B0604020202020204" pitchFamily="34" charset="0"/>
                          <a:cs typeface="Helvetica" panose="020B0604020202020204" pitchFamily="34" charset="0"/>
                        </a:rPr>
                        <a:t> Momo</a:t>
                      </a:r>
                      <a:endParaRPr lang="en-US" sz="900">
                        <a:latin typeface="Helvetica" panose="020B0604020202020204" pitchFamily="34" charset="0"/>
                        <a:cs typeface="Helvetica" panose="020B0604020202020204" pitchFamily="34" charset="0"/>
                      </a:endParaRPr>
                    </a:p>
                  </a:txBody>
                  <a:tcPr anchor="ctr"/>
                </a:tc>
              </a:tr>
              <a:tr h="480556">
                <a:tc>
                  <a:txBody>
                    <a:bodyPr/>
                    <a:lstStyle/>
                    <a:p>
                      <a:pPr algn="ctr"/>
                      <a:r>
                        <a:rPr lang="en-US" sz="900" smtClean="0">
                          <a:latin typeface="Helvetica" panose="020B0604020202020204" pitchFamily="34" charset="0"/>
                          <a:cs typeface="Helvetica" panose="020B0604020202020204" pitchFamily="34" charset="0"/>
                        </a:rPr>
                        <a:t>10</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Cổng</a:t>
                      </a:r>
                      <a:r>
                        <a:rPr lang="en-US" sz="900" baseline="0" smtClean="0">
                          <a:latin typeface="Helvetica" panose="020B0604020202020204" pitchFamily="34" charset="0"/>
                          <a:cs typeface="Helvetica" panose="020B0604020202020204" pitchFamily="34" charset="0"/>
                        </a:rPr>
                        <a:t> thanh toán SenPay</a:t>
                      </a: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Trong nước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31 ngân</a:t>
                      </a:r>
                      <a:r>
                        <a:rPr lang="en-US" sz="900" baseline="0" smtClean="0">
                          <a:latin typeface="Helvetica" panose="020B0604020202020204" pitchFamily="34" charset="0"/>
                          <a:cs typeface="Helvetica" panose="020B0604020202020204" pitchFamily="34" charset="0"/>
                        </a:rPr>
                        <a:t> hàng</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7 website &amp; đối tác</a:t>
                      </a:r>
                      <a:endParaRPr lang="en-US" sz="900">
                        <a:latin typeface="Helvetica" panose="020B0604020202020204" pitchFamily="34" charset="0"/>
                        <a:cs typeface="Helvetica" panose="020B0604020202020204" pitchFamily="34" charset="0"/>
                      </a:endParaRPr>
                    </a:p>
                  </a:txBody>
                  <a:tcPr anchor="ctr"/>
                </a:tc>
                <a:tc>
                  <a:txBody>
                    <a:bodyPr/>
                    <a:lstStyle/>
                    <a:p>
                      <a:pPr marL="171450" indent="-171450" algn="just">
                        <a:buFont typeface="Arial" panose="020B0604020202020204" pitchFamily="34" charset="0"/>
                        <a:buChar char="•"/>
                      </a:pPr>
                      <a:r>
                        <a:rPr lang="en-US" sz="900" smtClean="0">
                          <a:latin typeface="Helvetica" panose="020B0604020202020204" pitchFamily="34" charset="0"/>
                          <a:cs typeface="Helvetica" panose="020B0604020202020204" pitchFamily="34" charset="0"/>
                        </a:rPr>
                        <a:t>Dễ</a:t>
                      </a:r>
                      <a:r>
                        <a:rPr lang="en-US" sz="900" baseline="0" smtClean="0">
                          <a:latin typeface="Helvetica" panose="020B0604020202020204" pitchFamily="34" charset="0"/>
                          <a:cs typeface="Helvetica" panose="020B0604020202020204" pitchFamily="34" charset="0"/>
                        </a:rPr>
                        <a:t> dàng đăng hàng hoá lên sendo.vn</a:t>
                      </a:r>
                    </a:p>
                    <a:p>
                      <a:pPr marL="171450" indent="-171450" algn="just">
                        <a:buFont typeface="Arial" panose="020B0604020202020204" pitchFamily="34" charset="0"/>
                        <a:buChar char="•"/>
                      </a:pPr>
                      <a:r>
                        <a:rPr lang="en-US" sz="900" baseline="0" smtClean="0">
                          <a:latin typeface="Helvetica" panose="020B0604020202020204" pitchFamily="34" charset="0"/>
                          <a:cs typeface="Helvetica" panose="020B0604020202020204" pitchFamily="34" charset="0"/>
                        </a:rPr>
                        <a:t>Đa dạng ngân hàng</a:t>
                      </a:r>
                      <a:endParaRPr lang="en-US" sz="900">
                        <a:latin typeface="Helvetica" panose="020B0604020202020204" pitchFamily="34" charset="0"/>
                        <a:cs typeface="Helvetica" panose="020B0604020202020204" pitchFamily="34" charset="0"/>
                      </a:endParaRPr>
                    </a:p>
                  </a:txBody>
                  <a:tcPr anchor="ctr"/>
                </a:tc>
                <a:tc>
                  <a:txBody>
                    <a:bodyPr/>
                    <a:lstStyle/>
                    <a:p>
                      <a:pPr algn="ctr"/>
                      <a:endParaRPr lang="en-US" sz="900">
                        <a:latin typeface="Helvetica" panose="020B0604020202020204" pitchFamily="34" charset="0"/>
                        <a:cs typeface="Helvetica" panose="020B0604020202020204" pitchFamily="34" charset="0"/>
                      </a:endParaRPr>
                    </a:p>
                  </a:txBody>
                  <a:tcPr anchor="ctr"/>
                </a:tc>
                <a:tc>
                  <a:txBody>
                    <a:bodyPr/>
                    <a:lstStyle/>
                    <a:p>
                      <a:pPr algn="ctr"/>
                      <a:r>
                        <a:rPr lang="en-US" sz="900" smtClean="0">
                          <a:latin typeface="Helvetica" panose="020B0604020202020204" pitchFamily="34" charset="0"/>
                          <a:cs typeface="Helvetica" panose="020B0604020202020204" pitchFamily="34" charset="0"/>
                        </a:rPr>
                        <a:t>Không</a:t>
                      </a:r>
                      <a:endParaRPr lang="en-US" sz="900">
                        <a:latin typeface="Helvetica" panose="020B0604020202020204" pitchFamily="34" charset="0"/>
                        <a:cs typeface="Helvetica" panose="020B0604020202020204" pitchFamily="34" charset="0"/>
                      </a:endParaRPr>
                    </a:p>
                  </a:txBody>
                  <a:tcPr anchor="ctr"/>
                </a:tc>
              </a:tr>
            </a:tbl>
          </a:graphicData>
        </a:graphic>
      </p:graphicFrame>
    </p:spTree>
    <p:extLst>
      <p:ext uri="{BB962C8B-B14F-4D97-AF65-F5344CB8AC3E}">
        <p14:creationId xmlns:p14="http://schemas.microsoft.com/office/powerpoint/2010/main" val="4247532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Ã¬nh áº£nh cÃ³ liÃ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1" y="-29909"/>
            <a:ext cx="9276307" cy="51855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C3929991-3F91-D343-BFF2-32848ABE790B}" type="slidenum">
              <a:rPr lang="en-US" smtClean="0"/>
              <a:pPr/>
              <a:t>44</a:t>
            </a:fld>
            <a:endParaRPr lang="en-US" dirty="0"/>
          </a:p>
        </p:txBody>
      </p:sp>
      <p:sp>
        <p:nvSpPr>
          <p:cNvPr id="4" name="Rectangle 2"/>
          <p:cNvSpPr>
            <a:spLocks/>
          </p:cNvSpPr>
          <p:nvPr/>
        </p:nvSpPr>
        <p:spPr bwMode="auto">
          <a:xfrm>
            <a:off x="-61391" y="-29909"/>
            <a:ext cx="9276307" cy="5191305"/>
          </a:xfrm>
          <a:prstGeom prst="rect">
            <a:avLst/>
          </a:prstGeom>
          <a:solidFill>
            <a:srgbClr val="2E2E2E">
              <a:alpha val="75000"/>
            </a:srgbClr>
          </a:soli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grpSp>
        <p:nvGrpSpPr>
          <p:cNvPr id="5" name="Group 4"/>
          <p:cNvGrpSpPr>
            <a:grpSpLocks/>
          </p:cNvGrpSpPr>
          <p:nvPr/>
        </p:nvGrpSpPr>
        <p:grpSpPr bwMode="auto">
          <a:xfrm>
            <a:off x="993577" y="3176587"/>
            <a:ext cx="7322952" cy="452438"/>
            <a:chOff x="-9" y="0"/>
            <a:chExt cx="12300" cy="759"/>
          </a:xfrm>
        </p:grpSpPr>
        <p:sp>
          <p:nvSpPr>
            <p:cNvPr id="6" name="Rectangle 5"/>
            <p:cNvSpPr>
              <a:spLocks/>
            </p:cNvSpPr>
            <p:nvPr/>
          </p:nvSpPr>
          <p:spPr bwMode="auto">
            <a:xfrm>
              <a:off x="-9" y="215"/>
              <a:ext cx="1230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endParaRPr lang="en-US" sz="1200" dirty="0">
                <a:solidFill>
                  <a:srgbClr val="FFFFFF"/>
                </a:solidFill>
                <a:latin typeface="Helvetica" panose="020B0604020202020204" pitchFamily="34" charset="0"/>
                <a:ea typeface="Lato" charset="0"/>
                <a:cs typeface="Helvetica" panose="020B0604020202020204" pitchFamily="34" charset="0"/>
                <a:sym typeface="Lato Light" charset="0"/>
              </a:endParaRPr>
            </a:p>
          </p:txBody>
        </p:sp>
        <p:sp>
          <p:nvSpPr>
            <p:cNvPr id="7" name="Line 6"/>
            <p:cNvSpPr>
              <a:spLocks noChangeShapeType="1"/>
            </p:cNvSpPr>
            <p:nvPr/>
          </p:nvSpPr>
          <p:spPr bwMode="auto">
            <a:xfrm>
              <a:off x="0" y="0"/>
              <a:ext cx="12034" cy="0"/>
            </a:xfrm>
            <a:prstGeom prst="line">
              <a:avLst/>
            </a:prstGeom>
            <a:noFill/>
            <a:ln w="63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sp>
        <p:nvSpPr>
          <p:cNvPr id="8" name="Rectangle 3"/>
          <p:cNvSpPr>
            <a:spLocks/>
          </p:cNvSpPr>
          <p:nvPr/>
        </p:nvSpPr>
        <p:spPr bwMode="auto">
          <a:xfrm>
            <a:off x="1708349" y="0"/>
            <a:ext cx="5736828" cy="51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200" smtClean="0">
                <a:solidFill>
                  <a:schemeClr val="bg1"/>
                </a:solidFill>
                <a:latin typeface="Helvetica" panose="020B0604020202020204" pitchFamily="34" charset="0"/>
                <a:ea typeface="Bebas Neue" charset="0"/>
                <a:cs typeface="Helvetica" panose="020B0604020202020204" pitchFamily="34" charset="0"/>
                <a:sym typeface="Bebas Neue" charset="0"/>
              </a:rPr>
              <a:t>Các thiết bị &amp; công nghệ hỗ trợ </a:t>
            </a:r>
            <a:r>
              <a:rPr lang="en-US" sz="3200" smtClean="0">
                <a:solidFill>
                  <a:schemeClr val="accent3"/>
                </a:solidFill>
                <a:latin typeface="Helvetica" panose="020B0604020202020204" pitchFamily="34" charset="0"/>
                <a:ea typeface="Bebas Neue" charset="0"/>
                <a:cs typeface="Helvetica" panose="020B0604020202020204" pitchFamily="34" charset="0"/>
                <a:sym typeface="Bebas Neue" charset="0"/>
              </a:rPr>
              <a:t>thanh toán di động</a:t>
            </a:r>
            <a:endParaRPr lang="en-US" sz="3200" dirty="0">
              <a:solidFill>
                <a:schemeClr val="accent3"/>
              </a:solidFill>
              <a:latin typeface="Helvetica" panose="020B0604020202020204" pitchFamily="34" charset="0"/>
              <a:ea typeface="Bebas Neue" charset="0"/>
              <a:cs typeface="Helvetica" panose="020B0604020202020204" pitchFamily="34" charset="0"/>
              <a:sym typeface="Bebas Neue" charset="0"/>
            </a:endParaRPr>
          </a:p>
        </p:txBody>
      </p:sp>
    </p:spTree>
    <p:extLst>
      <p:ext uri="{BB962C8B-B14F-4D97-AF65-F5344CB8AC3E}">
        <p14:creationId xmlns:p14="http://schemas.microsoft.com/office/powerpoint/2010/main" val="364457588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Apple Pay </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45</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10" name="TextBox 9"/>
          <p:cNvSpPr txBox="1"/>
          <p:nvPr/>
        </p:nvSpPr>
        <p:spPr>
          <a:xfrm>
            <a:off x="254829" y="892645"/>
            <a:ext cx="8856984" cy="2862322"/>
          </a:xfrm>
          <a:prstGeom prst="rect">
            <a:avLst/>
          </a:prstGeom>
          <a:noFill/>
        </p:spPr>
        <p:txBody>
          <a:bodyPr wrap="square" rtlCol="0">
            <a:spAutoFit/>
          </a:bodyPr>
          <a:lstStyle/>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Kết </a:t>
            </a:r>
            <a:r>
              <a:rPr lang="en-US" sz="1800" smtClean="0">
                <a:latin typeface="Helvetica" panose="020B0604020202020204" pitchFamily="34" charset="0"/>
                <a:cs typeface="Helvetica" panose="020B0604020202020204" pitchFamily="34" charset="0"/>
              </a:rPr>
              <a:t>nối: NFC </a:t>
            </a:r>
            <a:endParaRPr lang="en-US" sz="18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Bảo </a:t>
            </a:r>
            <a:r>
              <a:rPr lang="en-US" sz="1800" smtClean="0">
                <a:latin typeface="Helvetica" panose="020B0604020202020204" pitchFamily="34" charset="0"/>
                <a:cs typeface="Helvetica" panose="020B0604020202020204" pitchFamily="34" charset="0"/>
              </a:rPr>
              <a:t>mật: </a:t>
            </a:r>
            <a:r>
              <a:rPr lang="vi-VN" sz="1800" smtClean="0">
                <a:latin typeface="Helvetica" panose="020B0604020202020204" pitchFamily="34" charset="0"/>
                <a:cs typeface="Helvetica" panose="020B0604020202020204" pitchFamily="34" charset="0"/>
              </a:rPr>
              <a:t>Lưu</a:t>
            </a:r>
            <a:r>
              <a:rPr lang="en-US" sz="1800" smtClean="0">
                <a:latin typeface="Helvetica" panose="020B0604020202020204" pitchFamily="34" charset="0"/>
                <a:cs typeface="Helvetica" panose="020B0604020202020204" pitchFamily="34" charset="0"/>
              </a:rPr>
              <a:t> thông tin trên chip riêng, Apple không giữ thông tin </a:t>
            </a:r>
            <a:r>
              <a:rPr lang="en-US" sz="1800" smtClean="0">
                <a:latin typeface="Helvetica" panose="020B0604020202020204" pitchFamily="34" charset="0"/>
                <a:cs typeface="Helvetica" panose="020B0604020202020204" pitchFamily="34" charset="0"/>
              </a:rPr>
              <a:t>thẻ</a:t>
            </a: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Xác </a:t>
            </a:r>
            <a:r>
              <a:rPr lang="en-US" sz="1800" smtClean="0">
                <a:latin typeface="Helvetica" panose="020B0604020202020204" pitchFamily="34" charset="0"/>
                <a:cs typeface="Helvetica" panose="020B0604020202020204" pitchFamily="34" charset="0"/>
              </a:rPr>
              <a:t>thực: Mật khẩu &amp; vân </a:t>
            </a:r>
            <a:r>
              <a:rPr lang="en-US" sz="1800" smtClean="0">
                <a:latin typeface="Helvetica" panose="020B0604020202020204" pitchFamily="34" charset="0"/>
                <a:cs typeface="Helvetica" panose="020B0604020202020204" pitchFamily="34" charset="0"/>
              </a:rPr>
              <a:t>tay</a:t>
            </a: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Thiết bị tương thích: </a:t>
            </a:r>
          </a:p>
          <a:p>
            <a:pPr marL="862013" indent="-285750" algn="just">
              <a:buFont typeface="Wingdings" panose="05000000000000000000" pitchFamily="2" charset="2"/>
              <a:buChar char="§"/>
            </a:pPr>
            <a:r>
              <a:rPr lang="vi-VN" sz="1800" smtClean="0">
                <a:latin typeface="Helvetica" panose="020B0604020202020204" pitchFamily="34" charset="0"/>
                <a:cs typeface="Helvetica" panose="020B0604020202020204" pitchFamily="34" charset="0"/>
              </a:rPr>
              <a:t>Từ </a:t>
            </a:r>
            <a:r>
              <a:rPr lang="vi-VN" sz="1800">
                <a:latin typeface="Helvetica" panose="020B0604020202020204" pitchFamily="34" charset="0"/>
                <a:cs typeface="Helvetica" panose="020B0604020202020204" pitchFamily="34" charset="0"/>
              </a:rPr>
              <a:t>iPhone SE đến iPhone X</a:t>
            </a:r>
          </a:p>
          <a:p>
            <a:pPr marL="862013" indent="-285750" algn="just">
              <a:buFont typeface="Wingdings" panose="05000000000000000000" pitchFamily="2" charset="2"/>
              <a:buChar char="§"/>
            </a:pPr>
            <a:r>
              <a:rPr lang="vi-VN" sz="1800">
                <a:latin typeface="Helvetica" panose="020B0604020202020204" pitchFamily="34" charset="0"/>
                <a:cs typeface="Helvetica" panose="020B0604020202020204" pitchFamily="34" charset="0"/>
              </a:rPr>
              <a:t>Tất cả đồng hồ Apple Watch</a:t>
            </a:r>
          </a:p>
          <a:p>
            <a:pPr marL="862013" indent="-285750" algn="just">
              <a:buFont typeface="Wingdings" panose="05000000000000000000" pitchFamily="2" charset="2"/>
              <a:buChar char="§"/>
            </a:pPr>
            <a:r>
              <a:rPr lang="vi-VN" sz="1800">
                <a:latin typeface="Helvetica" panose="020B0604020202020204" pitchFamily="34" charset="0"/>
                <a:cs typeface="Helvetica" panose="020B0604020202020204" pitchFamily="34" charset="0"/>
              </a:rPr>
              <a:t> IPad thế hệ thứ 5, iPad Pro, iPad Mini 3 và 4 và iPad Air 2</a:t>
            </a:r>
          </a:p>
          <a:p>
            <a:pPr marL="862013" indent="-285750" algn="just">
              <a:buFont typeface="Wingdings" panose="05000000000000000000" pitchFamily="2" charset="2"/>
              <a:buChar char="§"/>
            </a:pPr>
            <a:r>
              <a:rPr lang="vi-VN" sz="1800">
                <a:latin typeface="Helvetica" panose="020B0604020202020204" pitchFamily="34" charset="0"/>
                <a:cs typeface="Helvetica" panose="020B0604020202020204" pitchFamily="34" charset="0"/>
              </a:rPr>
              <a:t> Macbook chạy trên MacOS Sierra hoặc </a:t>
            </a:r>
            <a:r>
              <a:rPr lang="vi-VN" sz="1800">
                <a:latin typeface="Helvetica" panose="020B0604020202020204" pitchFamily="34" charset="0"/>
                <a:cs typeface="Helvetica" panose="020B0604020202020204" pitchFamily="34" charset="0"/>
              </a:rPr>
              <a:t>cao </a:t>
            </a:r>
            <a:r>
              <a:rPr lang="vi-VN" sz="1800" smtClean="0">
                <a:latin typeface="Helvetica" panose="020B0604020202020204" pitchFamily="34" charset="0"/>
                <a:cs typeface="Helvetica" panose="020B0604020202020204" pitchFamily="34" charset="0"/>
              </a:rPr>
              <a:t>hơn</a:t>
            </a:r>
            <a:endParaRPr lang="en-US" sz="18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Loại </a:t>
            </a:r>
            <a:r>
              <a:rPr lang="en-US" sz="1800" smtClean="0">
                <a:latin typeface="Helvetica" panose="020B0604020202020204" pitchFamily="34" charset="0"/>
                <a:cs typeface="Helvetica" panose="020B0604020202020204" pitchFamily="34" charset="0"/>
              </a:rPr>
              <a:t>thẻ hỗ trợ: Visa, Master Card, American Express,…</a:t>
            </a:r>
          </a:p>
          <a:p>
            <a:pPr algn="just"/>
            <a:endParaRPr lang="en-US" sz="180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1784987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Samsung </a:t>
            </a:r>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Pay</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46</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10" name="TextBox 9"/>
          <p:cNvSpPr txBox="1"/>
          <p:nvPr/>
        </p:nvSpPr>
        <p:spPr>
          <a:xfrm>
            <a:off x="325175" y="887926"/>
            <a:ext cx="8856984"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Kết </a:t>
            </a:r>
            <a:r>
              <a:rPr lang="en-US" sz="1800" smtClean="0">
                <a:latin typeface="Helvetica" panose="020B0604020202020204" pitchFamily="34" charset="0"/>
                <a:cs typeface="Helvetica" panose="020B0604020202020204" pitchFamily="34" charset="0"/>
              </a:rPr>
              <a:t>nối: NFC &amp; từ tính</a:t>
            </a: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Bảo mật: </a:t>
            </a:r>
            <a:r>
              <a:rPr lang="vi-VN" sz="1800">
                <a:latin typeface="Helvetica" panose="020B0604020202020204" pitchFamily="34" charset="0"/>
                <a:cs typeface="Helvetica" panose="020B0604020202020204" pitchFamily="34" charset="0"/>
              </a:rPr>
              <a:t>Lưu</a:t>
            </a:r>
            <a:r>
              <a:rPr lang="en-US" sz="1800">
                <a:latin typeface="Helvetica" panose="020B0604020202020204" pitchFamily="34" charset="0"/>
                <a:cs typeface="Helvetica" panose="020B0604020202020204" pitchFamily="34" charset="0"/>
              </a:rPr>
              <a:t> thông tin trên chip riêng, Apple không giữ thông tin </a:t>
            </a:r>
            <a:r>
              <a:rPr lang="en-US" sz="1800" smtClean="0">
                <a:latin typeface="Helvetica" panose="020B0604020202020204" pitchFamily="34" charset="0"/>
                <a:cs typeface="Helvetica" panose="020B0604020202020204" pitchFamily="34" charset="0"/>
              </a:rPr>
              <a:t>thẻ</a:t>
            </a: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Xác thực: Mật khẩu &amp; vân </a:t>
            </a:r>
            <a:r>
              <a:rPr lang="en-US" sz="1800" smtClean="0">
                <a:latin typeface="Helvetica" panose="020B0604020202020204" pitchFamily="34" charset="0"/>
                <a:cs typeface="Helvetica" panose="020B0604020202020204" pitchFamily="34" charset="0"/>
              </a:rPr>
              <a:t>tay</a:t>
            </a:r>
          </a:p>
          <a:p>
            <a:pPr marL="285750" indent="-28575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Thiết bị tương thích</a:t>
            </a:r>
            <a:r>
              <a:rPr lang="en-US" sz="1800">
                <a:latin typeface="Helvetica" panose="020B0604020202020204" pitchFamily="34" charset="0"/>
                <a:cs typeface="Helvetica" panose="020B0604020202020204" pitchFamily="34" charset="0"/>
              </a:rPr>
              <a:t>: </a:t>
            </a:r>
            <a:endParaRPr lang="en-US" sz="1800" smtClean="0">
              <a:latin typeface="Helvetica" panose="020B0604020202020204" pitchFamily="34" charset="0"/>
              <a:cs typeface="Helvetica" panose="020B0604020202020204" pitchFamily="34" charset="0"/>
            </a:endParaRPr>
          </a:p>
          <a:p>
            <a:pPr marL="796925"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Hầu </a:t>
            </a:r>
            <a:r>
              <a:rPr lang="en-US" sz="1800">
                <a:latin typeface="Helvetica" panose="020B0604020202020204" pitchFamily="34" charset="0"/>
                <a:cs typeface="Helvetica" panose="020B0604020202020204" pitchFamily="34" charset="0"/>
              </a:rPr>
              <a:t>hết các dòng điện thoại của Samsung từ tầm trung đến tầm cao</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Samsung Gear S2, S3</a:t>
            </a:r>
            <a:endParaRPr lang="en-US" sz="18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Loại thẻ hỗ trợ: </a:t>
            </a:r>
            <a:r>
              <a:rPr lang="en-US" sz="1800">
                <a:latin typeface="Helvetica" panose="020B0604020202020204" pitchFamily="34" charset="0"/>
                <a:cs typeface="Helvetica" panose="020B0604020202020204" pitchFamily="34" charset="0"/>
              </a:rPr>
              <a:t>Visa, Master Card, American Express,…</a:t>
            </a:r>
          </a:p>
          <a:p>
            <a:pPr algn="just"/>
            <a:endParaRPr lang="en-US" sz="180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398004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Google </a:t>
            </a:r>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Wallet</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47</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10" name="TextBox 9"/>
          <p:cNvSpPr txBox="1"/>
          <p:nvPr/>
        </p:nvSpPr>
        <p:spPr>
          <a:xfrm>
            <a:off x="254829" y="892645"/>
            <a:ext cx="8856984" cy="1754326"/>
          </a:xfrm>
          <a:prstGeom prst="rect">
            <a:avLst/>
          </a:prstGeom>
          <a:noFill/>
        </p:spPr>
        <p:txBody>
          <a:bodyPr wrap="square" rtlCol="0">
            <a:spAutoFit/>
          </a:bodyPr>
          <a:lstStyle/>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Kết </a:t>
            </a:r>
            <a:r>
              <a:rPr lang="en-US" sz="1800" smtClean="0">
                <a:latin typeface="Helvetica" panose="020B0604020202020204" pitchFamily="34" charset="0"/>
                <a:cs typeface="Helvetica" panose="020B0604020202020204" pitchFamily="34" charset="0"/>
              </a:rPr>
              <a:t>nối: NFC </a:t>
            </a: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Bảo mật: Google Wallet giữ thông tin thẻ</a:t>
            </a: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Xác thực: Mật khẩu </a:t>
            </a:r>
            <a:endParaRPr lang="en-US" sz="1800" smtClean="0">
              <a:latin typeface="Helvetica" panose="020B0604020202020204" pitchFamily="34" charset="0"/>
              <a:cs typeface="Helvetica" panose="020B0604020202020204" pitchFamily="34" charset="0"/>
            </a:endParaRP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Thiết bị tương thích: Các </a:t>
            </a:r>
            <a:r>
              <a:rPr lang="en-US" sz="1800">
                <a:latin typeface="Helvetica" panose="020B0604020202020204" pitchFamily="34" charset="0"/>
                <a:cs typeface="Helvetica" panose="020B0604020202020204" pitchFamily="34" charset="0"/>
              </a:rPr>
              <a:t>thiết bị Android có NFC</a:t>
            </a:r>
            <a:endParaRPr lang="en-US" sz="1800" smtClean="0">
              <a:latin typeface="Helvetica" panose="020B0604020202020204" pitchFamily="34" charset="0"/>
              <a:cs typeface="Helvetica" panose="020B0604020202020204" pitchFamily="34" charset="0"/>
            </a:endParaRP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Loại thẻ hỗ trợ: </a:t>
            </a:r>
            <a:r>
              <a:rPr lang="en-US" sz="1800">
                <a:latin typeface="Helvetica" panose="020B0604020202020204" pitchFamily="34" charset="0"/>
                <a:cs typeface="Helvetica" panose="020B0604020202020204" pitchFamily="34" charset="0"/>
              </a:rPr>
              <a:t>Visa, Master Card, American </a:t>
            </a:r>
            <a:r>
              <a:rPr lang="en-US" sz="1800" smtClean="0">
                <a:latin typeface="Helvetica" panose="020B0604020202020204" pitchFamily="34" charset="0"/>
                <a:cs typeface="Helvetica" panose="020B0604020202020204" pitchFamily="34" charset="0"/>
              </a:rPr>
              <a:t>Express, JCB, Discover,…</a:t>
            </a:r>
            <a:endParaRPr lang="en-US" sz="1800">
              <a:latin typeface="Helvetica" panose="020B0604020202020204" pitchFamily="34" charset="0"/>
              <a:cs typeface="Helvetica" panose="020B0604020202020204" pitchFamily="34" charset="0"/>
            </a:endParaRPr>
          </a:p>
          <a:p>
            <a:pPr algn="just"/>
            <a:endParaRPr lang="en-US" sz="180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931039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PayPal</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48</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10" name="TextBox 9"/>
          <p:cNvSpPr txBox="1"/>
          <p:nvPr/>
        </p:nvSpPr>
        <p:spPr>
          <a:xfrm>
            <a:off x="254829" y="892645"/>
            <a:ext cx="8856984" cy="1477328"/>
          </a:xfrm>
          <a:prstGeom prst="rect">
            <a:avLst/>
          </a:prstGeom>
          <a:noFill/>
        </p:spPr>
        <p:txBody>
          <a:bodyPr wrap="square" rtlCol="0">
            <a:spAutoFit/>
          </a:bodyPr>
          <a:lstStyle/>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Kết </a:t>
            </a:r>
            <a:r>
              <a:rPr lang="en-US" sz="1800" smtClean="0">
                <a:latin typeface="Helvetica" panose="020B0604020202020204" pitchFamily="34" charset="0"/>
                <a:cs typeface="Helvetica" panose="020B0604020202020204" pitchFamily="34" charset="0"/>
              </a:rPr>
              <a:t>nối: Internet</a:t>
            </a: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Bảo mật: PayPal giữ thông tin thẻ</a:t>
            </a: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Xác thực: Mật </a:t>
            </a:r>
            <a:r>
              <a:rPr lang="en-US" sz="1800" smtClean="0">
                <a:latin typeface="Helvetica" panose="020B0604020202020204" pitchFamily="34" charset="0"/>
                <a:cs typeface="Helvetica" panose="020B0604020202020204" pitchFamily="34" charset="0"/>
              </a:rPr>
              <a:t>khẩu</a:t>
            </a:r>
          </a:p>
          <a:p>
            <a:pPr marL="339725" indent="-285750" algn="just">
              <a:buFont typeface="Arial" panose="020B0604020202020204" pitchFamily="34" charset="0"/>
              <a:buChar char="•"/>
            </a:pPr>
            <a:r>
              <a:rPr lang="en-US" sz="1800">
                <a:latin typeface="Helvetica" panose="020B0604020202020204" pitchFamily="34" charset="0"/>
                <a:cs typeface="Helvetica" panose="020B0604020202020204" pitchFamily="34" charset="0"/>
              </a:rPr>
              <a:t>Thiết bị tương thích: Các thiết bị có app/web/ dịch vụ tích hợp PayPal</a:t>
            </a:r>
            <a:endParaRPr lang="en-US" sz="1800" smtClean="0">
              <a:latin typeface="Helvetica" panose="020B0604020202020204" pitchFamily="34" charset="0"/>
              <a:cs typeface="Helvetica" panose="020B0604020202020204" pitchFamily="34" charset="0"/>
            </a:endParaRPr>
          </a:p>
          <a:p>
            <a:pPr marL="339725"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Loại thẻ hỗ trợ: Visa, Master Card, American Express</a:t>
            </a:r>
            <a:r>
              <a:rPr lang="en-US" sz="1800" smtClean="0">
                <a:latin typeface="Helvetica" panose="020B0604020202020204" pitchFamily="34" charset="0"/>
                <a:cs typeface="Helvetica" panose="020B0604020202020204" pitchFamily="34" charset="0"/>
              </a:rPr>
              <a:t>,…</a:t>
            </a:r>
            <a:endParaRPr lang="en-US" sz="1800" smtClean="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870793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áº¿t quáº£ hÃ¬nh áº£nh cho thanh toÃ¡n di Äá»ng táº¡i viá»t n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6" y="-19589"/>
            <a:ext cx="9178824" cy="51630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fld id="{C3929991-3F91-D343-BFF2-32848ABE790B}" type="slidenum">
              <a:rPr lang="en-US" smtClean="0"/>
              <a:pPr/>
              <a:t>49</a:t>
            </a:fld>
            <a:endParaRPr lang="en-US" dirty="0"/>
          </a:p>
        </p:txBody>
      </p:sp>
      <p:sp>
        <p:nvSpPr>
          <p:cNvPr id="3" name="Slide Number Placeholder 1"/>
          <p:cNvSpPr txBox="1">
            <a:spLocks/>
          </p:cNvSpPr>
          <p:nvPr/>
        </p:nvSpPr>
        <p:spPr>
          <a:xfrm>
            <a:off x="333312" y="4860096"/>
            <a:ext cx="386216" cy="193041"/>
          </a:xfrm>
          <a:prstGeom prst="rect">
            <a:avLst/>
          </a:prstGeom>
        </p:spPr>
        <p:txBody>
          <a:bodyPr/>
          <a:lstStyle>
            <a:defPPr>
              <a:defRPr lang="en-US"/>
            </a:defPPr>
            <a:lvl1pPr algn="ctr" rtl="0" fontAlgn="base">
              <a:spcBef>
                <a:spcPct val="0"/>
              </a:spcBef>
              <a:spcAft>
                <a:spcPct val="0"/>
              </a:spcAft>
              <a:defRPr sz="900" b="1" i="0" kern="120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fld id="{C3929991-3F91-D343-BFF2-32848ABE790B}" type="slidenum">
              <a:rPr lang="en-US" smtClean="0"/>
              <a:pPr/>
              <a:t>49</a:t>
            </a:fld>
            <a:endParaRPr lang="en-US" dirty="0"/>
          </a:p>
        </p:txBody>
      </p:sp>
      <p:sp>
        <p:nvSpPr>
          <p:cNvPr id="5" name="Rectangle 2"/>
          <p:cNvSpPr>
            <a:spLocks/>
          </p:cNvSpPr>
          <p:nvPr/>
        </p:nvSpPr>
        <p:spPr bwMode="auto">
          <a:xfrm>
            <a:off x="0" y="-41178"/>
            <a:ext cx="9186863" cy="5216442"/>
          </a:xfrm>
          <a:prstGeom prst="rect">
            <a:avLst/>
          </a:prstGeom>
          <a:solidFill>
            <a:srgbClr val="2E2E2E">
              <a:alpha val="75000"/>
            </a:srgbClr>
          </a:soli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grpSp>
        <p:nvGrpSpPr>
          <p:cNvPr id="6" name="Group 5"/>
          <p:cNvGrpSpPr>
            <a:grpSpLocks/>
          </p:cNvGrpSpPr>
          <p:nvPr/>
        </p:nvGrpSpPr>
        <p:grpSpPr bwMode="auto">
          <a:xfrm>
            <a:off x="993577" y="3176587"/>
            <a:ext cx="7322952" cy="452438"/>
            <a:chOff x="-9" y="0"/>
            <a:chExt cx="12300" cy="759"/>
          </a:xfrm>
        </p:grpSpPr>
        <p:sp>
          <p:nvSpPr>
            <p:cNvPr id="7" name="Rectangle 6"/>
            <p:cNvSpPr>
              <a:spLocks/>
            </p:cNvSpPr>
            <p:nvPr/>
          </p:nvSpPr>
          <p:spPr bwMode="auto">
            <a:xfrm>
              <a:off x="-9" y="215"/>
              <a:ext cx="1230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endParaRPr lang="en-US" sz="1200" dirty="0">
                <a:solidFill>
                  <a:srgbClr val="FFFFFF"/>
                </a:solidFill>
                <a:latin typeface="Helvetica" panose="020B0604020202020204" pitchFamily="34" charset="0"/>
                <a:ea typeface="Lato" charset="0"/>
                <a:cs typeface="Helvetica" panose="020B0604020202020204" pitchFamily="34" charset="0"/>
                <a:sym typeface="Lato Light" charset="0"/>
              </a:endParaRPr>
            </a:p>
          </p:txBody>
        </p:sp>
        <p:sp>
          <p:nvSpPr>
            <p:cNvPr id="8" name="Line 6"/>
            <p:cNvSpPr>
              <a:spLocks noChangeShapeType="1"/>
            </p:cNvSpPr>
            <p:nvPr/>
          </p:nvSpPr>
          <p:spPr bwMode="auto">
            <a:xfrm>
              <a:off x="0" y="0"/>
              <a:ext cx="12034" cy="0"/>
            </a:xfrm>
            <a:prstGeom prst="line">
              <a:avLst/>
            </a:prstGeom>
            <a:noFill/>
            <a:ln w="63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sp>
        <p:nvSpPr>
          <p:cNvPr id="9" name="Rectangle 3"/>
          <p:cNvSpPr>
            <a:spLocks/>
          </p:cNvSpPr>
          <p:nvPr/>
        </p:nvSpPr>
        <p:spPr bwMode="auto">
          <a:xfrm>
            <a:off x="1708349" y="0"/>
            <a:ext cx="5736828" cy="51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200" smtClean="0">
                <a:solidFill>
                  <a:schemeClr val="bg1"/>
                </a:solidFill>
                <a:latin typeface="Helvetica" panose="020B0604020202020204" pitchFamily="34" charset="0"/>
                <a:ea typeface="Bebas Neue" charset="0"/>
                <a:cs typeface="Helvetica" panose="020B0604020202020204" pitchFamily="34" charset="0"/>
                <a:sym typeface="Bebas Neue" charset="0"/>
              </a:rPr>
              <a:t>Xu hướng phát triển của thanh toán di động </a:t>
            </a:r>
            <a:r>
              <a:rPr lang="en-US" sz="3200" smtClean="0">
                <a:solidFill>
                  <a:schemeClr val="accent3"/>
                </a:solidFill>
                <a:latin typeface="Helvetica" panose="020B0604020202020204" pitchFamily="34" charset="0"/>
                <a:ea typeface="Bebas Neue" charset="0"/>
                <a:cs typeface="Helvetica" panose="020B0604020202020204" pitchFamily="34" charset="0"/>
                <a:sym typeface="Bebas Neue" charset="0"/>
              </a:rPr>
              <a:t>tại Việt Nam</a:t>
            </a:r>
            <a:endParaRPr lang="en-US" sz="3200" dirty="0">
              <a:solidFill>
                <a:schemeClr val="accent3"/>
              </a:solidFill>
              <a:latin typeface="Helvetica" panose="020B0604020202020204" pitchFamily="34" charset="0"/>
              <a:ea typeface="Bebas Neue" charset="0"/>
              <a:cs typeface="Helvetica" panose="020B0604020202020204" pitchFamily="34" charset="0"/>
              <a:sym typeface="Bebas Neue" charset="0"/>
            </a:endParaRPr>
          </a:p>
        </p:txBody>
      </p:sp>
    </p:spTree>
    <p:extLst>
      <p:ext uri="{BB962C8B-B14F-4D97-AF65-F5344CB8AC3E}">
        <p14:creationId xmlns:p14="http://schemas.microsoft.com/office/powerpoint/2010/main" val="24181932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Ngân Lượng</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5</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1200329"/>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Thuộc công ty </a:t>
            </a:r>
            <a:r>
              <a:rPr lang="en-US" sz="1800">
                <a:latin typeface="Helvetica" panose="020B0604020202020204" pitchFamily="34" charset="0"/>
                <a:cs typeface="Helvetica" panose="020B0604020202020204" pitchFamily="34" charset="0"/>
              </a:rPr>
              <a:t>Nexttech Group</a:t>
            </a: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Ước tính có hơn 3,500,000 người dùng thường xuyên thanh </a:t>
            </a:r>
            <a:r>
              <a:rPr lang="en-US" sz="1800" smtClean="0">
                <a:latin typeface="Helvetica" panose="020B0604020202020204" pitchFamily="34" charset="0"/>
                <a:cs typeface="Helvetica" panose="020B0604020202020204" pitchFamily="34" charset="0"/>
              </a:rPr>
              <a:t>toán</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35 tổ chức tài chính &amp; viễn thông tại Việt Nam và quốc tế: </a:t>
            </a:r>
            <a:endParaRPr lang="en-US" sz="1800">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068" y="1960232"/>
            <a:ext cx="7452320" cy="2770808"/>
          </a:xfrm>
          <a:prstGeom prst="rect">
            <a:avLst/>
          </a:prstGeom>
        </p:spPr>
      </p:pic>
    </p:spTree>
    <p:extLst>
      <p:ext uri="{BB962C8B-B14F-4D97-AF65-F5344CB8AC3E}">
        <p14:creationId xmlns:p14="http://schemas.microsoft.com/office/powerpoint/2010/main" val="25976734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Xu hướng phát triển của thanh toán di động</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50</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10" name="TextBox 9"/>
          <p:cNvSpPr txBox="1"/>
          <p:nvPr/>
        </p:nvSpPr>
        <p:spPr>
          <a:xfrm>
            <a:off x="254829" y="892645"/>
            <a:ext cx="8856984"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1400" smtClean="0">
                <a:latin typeface="Helvetica" panose="020B0604020202020204" pitchFamily="34" charset="0"/>
                <a:cs typeface="Helvetica" panose="020B0604020202020204" pitchFamily="34" charset="0"/>
              </a:rPr>
              <a:t>Ngành thanh toán di động sẽ tiếp tục phát triển tại Việt Nam do người trẻ dễ tiếp thu cái mới và khá cởi mở với phương thức thanh toán tiện lợi này</a:t>
            </a:r>
          </a:p>
          <a:p>
            <a:pPr marL="285750" indent="-285750" algn="just">
              <a:buFont typeface="Arial" panose="020B0604020202020204" pitchFamily="34" charset="0"/>
              <a:buChar char="•"/>
            </a:pPr>
            <a:r>
              <a:rPr lang="en-US" sz="1400">
                <a:latin typeface="Helvetica" panose="020B0604020202020204" pitchFamily="34" charset="0"/>
                <a:cs typeface="Helvetica" panose="020B0604020202020204" pitchFamily="34" charset="0"/>
              </a:rPr>
              <a:t>S</a:t>
            </a:r>
            <a:r>
              <a:rPr lang="vi-VN" sz="1400" smtClean="0">
                <a:latin typeface="Helvetica" panose="020B0604020202020204" pitchFamily="34" charset="0"/>
                <a:cs typeface="Helvetica" panose="020B0604020202020204" pitchFamily="34" charset="0"/>
              </a:rPr>
              <a:t>martphone</a:t>
            </a:r>
            <a:r>
              <a:rPr lang="vi-VN" sz="1400">
                <a:latin typeface="Helvetica" panose="020B0604020202020204" pitchFamily="34" charset="0"/>
                <a:cs typeface="Helvetica" panose="020B0604020202020204" pitchFamily="34" charset="0"/>
              </a:rPr>
              <a:t> cùng những ứng dụng thanh toán di động điển hình như Samsung Pay sẽ là công cụ hỗ trợ tích cực cho người dùng trong trải nghiệm thanh toán không tiền </a:t>
            </a:r>
            <a:r>
              <a:rPr lang="vi-VN" sz="1400" smtClean="0">
                <a:latin typeface="Helvetica" panose="020B0604020202020204" pitchFamily="34" charset="0"/>
                <a:cs typeface="Helvetica" panose="020B0604020202020204" pitchFamily="34" charset="0"/>
              </a:rPr>
              <a:t>mặt</a:t>
            </a:r>
            <a:endParaRPr lang="en-US" sz="14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400">
                <a:latin typeface="Helvetica" panose="020B0604020202020204" pitchFamily="34" charset="0"/>
                <a:cs typeface="Helvetica" panose="020B0604020202020204" pitchFamily="34" charset="0"/>
              </a:rPr>
              <a:t>N</a:t>
            </a:r>
            <a:r>
              <a:rPr lang="vi-VN" sz="1400" smtClean="0">
                <a:latin typeface="Helvetica" panose="020B0604020202020204" pitchFamily="34" charset="0"/>
                <a:cs typeface="Helvetica" panose="020B0604020202020204" pitchFamily="34" charset="0"/>
              </a:rPr>
              <a:t>gành </a:t>
            </a:r>
            <a:r>
              <a:rPr lang="vi-VN" sz="1400">
                <a:latin typeface="Helvetica" panose="020B0604020202020204" pitchFamily="34" charset="0"/>
                <a:cs typeface="Helvetica" panose="020B0604020202020204" pitchFamily="34" charset="0"/>
              </a:rPr>
              <a:t>Ngân hàng đã có những định hướng cụ thể đưa lĩnh vực này phát triển sâu rộng hơn, đem lại lợi ích thiết thực cho người tiêu dùng, doanh nghiệp và dân cư vùng nông thôn, vùng sâu, vùng </a:t>
            </a:r>
            <a:r>
              <a:rPr lang="vi-VN" sz="1400" smtClean="0">
                <a:latin typeface="Helvetica" panose="020B0604020202020204" pitchFamily="34" charset="0"/>
                <a:cs typeface="Helvetica" panose="020B0604020202020204" pitchFamily="34" charset="0"/>
              </a:rPr>
              <a:t>xa</a:t>
            </a:r>
            <a:endParaRPr lang="en-US" sz="14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400">
                <a:latin typeface="Helvetica" panose="020B0604020202020204" pitchFamily="34" charset="0"/>
                <a:cs typeface="Helvetica" panose="020B0604020202020204" pitchFamily="34" charset="0"/>
              </a:rPr>
              <a:t>T</a:t>
            </a:r>
            <a:r>
              <a:rPr lang="vi-VN" sz="1400" smtClean="0">
                <a:latin typeface="Helvetica" panose="020B0604020202020204" pitchFamily="34" charset="0"/>
                <a:cs typeface="Helvetica" panose="020B0604020202020204" pitchFamily="34" charset="0"/>
              </a:rPr>
              <a:t>hị </a:t>
            </a:r>
            <a:r>
              <a:rPr lang="vi-VN" sz="1400">
                <a:latin typeface="Helvetica" panose="020B0604020202020204" pitchFamily="34" charset="0"/>
                <a:cs typeface="Helvetica" panose="020B0604020202020204" pitchFamily="34" charset="0"/>
              </a:rPr>
              <a:t>trường thanh toán Việt Nam đã xuất hiện thêm hai giải pháp thanh toán mới là Samsung Pay - thanh toán phi tiếp xúc an toàn bảo mật trên các máy điện thoại thông minh Samsung đời mới và thanh toán bằng mã phản hồi nhanh (QR Code) </a:t>
            </a:r>
            <a:endParaRPr lang="en-US" sz="14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400">
                <a:latin typeface="Helvetica" panose="020B0604020202020204" pitchFamily="34" charset="0"/>
                <a:cs typeface="Helvetica" panose="020B0604020202020204" pitchFamily="34" charset="0"/>
              </a:rPr>
              <a:t>Nguồn: </a:t>
            </a:r>
            <a:endParaRPr lang="en-US" sz="1400" smtClean="0">
              <a:latin typeface="Helvetica" panose="020B0604020202020204" pitchFamily="34" charset="0"/>
              <a:cs typeface="Helvetica" panose="020B0604020202020204" pitchFamily="34" charset="0"/>
            </a:endParaRPr>
          </a:p>
          <a:p>
            <a:pPr algn="just"/>
            <a:r>
              <a:rPr lang="en-US" sz="1400" smtClean="0">
                <a:latin typeface="Helvetica" panose="020B0604020202020204" pitchFamily="34" charset="0"/>
                <a:cs typeface="Helvetica" panose="020B0604020202020204" pitchFamily="34" charset="0"/>
                <a:hlinkClick r:id="rId2"/>
              </a:rPr>
              <a:t>http</a:t>
            </a:r>
            <a:r>
              <a:rPr lang="en-US" sz="1400">
                <a:latin typeface="Helvetica" panose="020B0604020202020204" pitchFamily="34" charset="0"/>
                <a:cs typeface="Helvetica" panose="020B0604020202020204" pitchFamily="34" charset="0"/>
                <a:hlinkClick r:id="rId2"/>
              </a:rPr>
              <a:t>://</a:t>
            </a:r>
            <a:r>
              <a:rPr lang="en-US" sz="1400" smtClean="0">
                <a:latin typeface="Helvetica" panose="020B0604020202020204" pitchFamily="34" charset="0"/>
                <a:cs typeface="Helvetica" panose="020B0604020202020204" pitchFamily="34" charset="0"/>
                <a:hlinkClick r:id="rId2"/>
              </a:rPr>
              <a:t>danviet.vn/cong-nghe/tuong-lai-nao-cho-thanh-toan-di-dong-tai-viet-nam-889606.html</a:t>
            </a:r>
            <a:endParaRPr lang="en-US" sz="1400" smtClean="0">
              <a:latin typeface="Helvetica" panose="020B0604020202020204" pitchFamily="34" charset="0"/>
              <a:cs typeface="Helvetica" panose="020B0604020202020204" pitchFamily="34" charset="0"/>
            </a:endParaRPr>
          </a:p>
          <a:p>
            <a:pPr algn="just"/>
            <a:r>
              <a:rPr lang="en-US" sz="1400" smtClean="0">
                <a:latin typeface="Helvetica" panose="020B0604020202020204" pitchFamily="34" charset="0"/>
                <a:cs typeface="Helvetica" panose="020B0604020202020204" pitchFamily="34" charset="0"/>
                <a:hlinkClick r:id="rId3"/>
              </a:rPr>
              <a:t>http</a:t>
            </a:r>
            <a:r>
              <a:rPr lang="en-US" sz="1400">
                <a:latin typeface="Helvetica" panose="020B0604020202020204" pitchFamily="34" charset="0"/>
                <a:cs typeface="Helvetica" panose="020B0604020202020204" pitchFamily="34" charset="0"/>
                <a:hlinkClick r:id="rId3"/>
              </a:rPr>
              <a:t>://</a:t>
            </a:r>
            <a:r>
              <a:rPr lang="en-US" sz="1400" smtClean="0">
                <a:latin typeface="Helvetica" panose="020B0604020202020204" pitchFamily="34" charset="0"/>
                <a:cs typeface="Helvetica" panose="020B0604020202020204" pitchFamily="34" charset="0"/>
                <a:hlinkClick r:id="rId3"/>
              </a:rPr>
              <a:t>dantri.com.vn/kinh-doanh/day-manh-thanh-toan-di-dong-tai-viet-nam-20180207154014218.htm</a:t>
            </a:r>
            <a:endParaRPr lang="en-US" sz="14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endParaRPr lang="en-US" sz="1400">
              <a:latin typeface="Helvetica" panose="020B0604020202020204" pitchFamily="34" charset="0"/>
              <a:cs typeface="Helvetica" panose="020B0604020202020204" pitchFamily="34" charset="0"/>
            </a:endParaRPr>
          </a:p>
          <a:p>
            <a:pPr algn="just"/>
            <a:endParaRPr lang="en-US" sz="14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8346867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xmlns="" id="{91FCAECF-8661-4181-90E1-A485E864813F}"/>
              </a:ext>
            </a:extLst>
          </p:cNvPr>
          <p:cNvPicPr>
            <a:picLocks noGrp="1" noChangeAspect="1"/>
          </p:cNvPicPr>
          <p:nvPr>
            <p:ph type="pic" sz="quarter" idx="10"/>
          </p:nvPr>
        </p:nvPicPr>
        <p:blipFill>
          <a:blip r:embed="rId2"/>
          <a:srcRect t="182" b="182"/>
          <a:stretch>
            <a:fillRect/>
          </a:stretch>
        </p:blipFill>
        <p:spPr>
          <a:xfrm>
            <a:off x="0" y="0"/>
            <a:ext cx="9177338" cy="5143500"/>
          </a:xfrm>
        </p:spPr>
      </p:pic>
      <p:sp>
        <p:nvSpPr>
          <p:cNvPr id="29" name="Rectangle 2">
            <a:extLst>
              <a:ext uri="{FF2B5EF4-FFF2-40B4-BE49-F238E27FC236}">
                <a16:creationId xmlns:a16="http://schemas.microsoft.com/office/drawing/2014/main" xmlns="" id="{FA177D50-0EC5-4320-9F29-FA8CD47B3B8B}"/>
              </a:ext>
            </a:extLst>
          </p:cNvPr>
          <p:cNvSpPr>
            <a:spLocks/>
          </p:cNvSpPr>
          <p:nvPr/>
        </p:nvSpPr>
        <p:spPr bwMode="auto">
          <a:xfrm>
            <a:off x="-9525" y="-3210"/>
            <a:ext cx="9186863" cy="5162550"/>
          </a:xfrm>
          <a:prstGeom prst="rect">
            <a:avLst/>
          </a:prstGeom>
          <a:gradFill>
            <a:gsLst>
              <a:gs pos="20000">
                <a:schemeClr val="tx1">
                  <a:alpha val="75000"/>
                </a:schemeClr>
              </a:gs>
              <a:gs pos="100000">
                <a:schemeClr val="accent3">
                  <a:lumMod val="50000"/>
                </a:schemeClr>
              </a:gs>
            </a:gsLst>
            <a:lin ang="15000000" scaled="0"/>
          </a:gra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pic>
        <p:nvPicPr>
          <p:cNvPr id="14" name="Picture 13">
            <a:extLst>
              <a:ext uri="{FF2B5EF4-FFF2-40B4-BE49-F238E27FC236}">
                <a16:creationId xmlns:a16="http://schemas.microsoft.com/office/drawing/2014/main" xmlns="" id="{31A71AA2-FB30-4ADF-8EFF-81DB3C432B5F}"/>
              </a:ext>
            </a:extLst>
          </p:cNvPr>
          <p:cNvPicPr>
            <a:picLocks noChangeAspect="1"/>
          </p:cNvPicPr>
          <p:nvPr/>
        </p:nvPicPr>
        <p:blipFill>
          <a:blip r:embed="rId3"/>
          <a:stretch>
            <a:fillRect/>
          </a:stretch>
        </p:blipFill>
        <p:spPr>
          <a:xfrm>
            <a:off x="3970535" y="1131590"/>
            <a:ext cx="1266825" cy="1266825"/>
          </a:xfrm>
          <a:prstGeom prst="rect">
            <a:avLst/>
          </a:prstGeom>
        </p:spPr>
      </p:pic>
      <p:sp>
        <p:nvSpPr>
          <p:cNvPr id="33" name="Rectangle 5">
            <a:extLst>
              <a:ext uri="{FF2B5EF4-FFF2-40B4-BE49-F238E27FC236}">
                <a16:creationId xmlns:a16="http://schemas.microsoft.com/office/drawing/2014/main" xmlns="" id="{8ECE5AEB-5BCA-4520-B05C-C2EF827B67D9}"/>
              </a:ext>
            </a:extLst>
          </p:cNvPr>
          <p:cNvSpPr>
            <a:spLocks/>
          </p:cNvSpPr>
          <p:nvPr/>
        </p:nvSpPr>
        <p:spPr bwMode="auto">
          <a:xfrm>
            <a:off x="993577" y="3219822"/>
            <a:ext cx="7169944" cy="324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r>
              <a:rPr lang="en-US" sz="1800" dirty="0" err="1" smtClean="0">
                <a:solidFill>
                  <a:srgbClr val="FFFFFF"/>
                </a:solidFill>
                <a:latin typeface="Helvetica" panose="020B0604020202020204" pitchFamily="34" charset="0"/>
                <a:ea typeface="Lato" charset="0"/>
                <a:cs typeface="Helvetica" panose="020B0604020202020204" pitchFamily="34" charset="0"/>
                <a:sym typeface="Lato Light" charset="0"/>
              </a:rPr>
              <a:t>Vì</a:t>
            </a:r>
            <a:r>
              <a:rPr lang="en-US" sz="1800" dirty="0" smtClean="0">
                <a:solidFill>
                  <a:srgbClr val="FFFFFF"/>
                </a:solidFill>
                <a:latin typeface="Helvetica" panose="020B0604020202020204" pitchFamily="34" charset="0"/>
                <a:ea typeface="Lato" charset="0"/>
                <a:cs typeface="Helvetica" panose="020B0604020202020204" pitchFamily="34" charset="0"/>
                <a:sym typeface="Lato Light" charset="0"/>
              </a:rPr>
              <a:t> </a:t>
            </a:r>
            <a:r>
              <a:rPr lang="en-US" sz="1800" dirty="0" err="1" smtClean="0">
                <a:solidFill>
                  <a:srgbClr val="FFFFFF"/>
                </a:solidFill>
                <a:latin typeface="Helvetica" panose="020B0604020202020204" pitchFamily="34" charset="0"/>
                <a:ea typeface="Lato" charset="0"/>
                <a:cs typeface="Helvetica" panose="020B0604020202020204" pitchFamily="34" charset="0"/>
                <a:sym typeface="Lato Light" charset="0"/>
              </a:rPr>
              <a:t>Đã</a:t>
            </a:r>
            <a:r>
              <a:rPr lang="en-US" sz="1800" dirty="0" smtClean="0">
                <a:solidFill>
                  <a:srgbClr val="FFFFFF"/>
                </a:solidFill>
                <a:latin typeface="Helvetica" panose="020B0604020202020204" pitchFamily="34" charset="0"/>
                <a:ea typeface="Lato" charset="0"/>
                <a:cs typeface="Helvetica" panose="020B0604020202020204" pitchFamily="34" charset="0"/>
                <a:sym typeface="Lato Light" charset="0"/>
              </a:rPr>
              <a:t> </a:t>
            </a:r>
            <a:r>
              <a:rPr lang="en-US" sz="1800" dirty="0" err="1" smtClean="0">
                <a:solidFill>
                  <a:srgbClr val="FFFFFF"/>
                </a:solidFill>
                <a:latin typeface="Helvetica" panose="020B0604020202020204" pitchFamily="34" charset="0"/>
                <a:ea typeface="Lato" charset="0"/>
                <a:cs typeface="Helvetica" panose="020B0604020202020204" pitchFamily="34" charset="0"/>
                <a:sym typeface="Lato Light" charset="0"/>
              </a:rPr>
              <a:t>Quan</a:t>
            </a:r>
            <a:r>
              <a:rPr lang="en-US" sz="1800" dirty="0" smtClean="0">
                <a:solidFill>
                  <a:srgbClr val="FFFFFF"/>
                </a:solidFill>
                <a:latin typeface="Helvetica" panose="020B0604020202020204" pitchFamily="34" charset="0"/>
                <a:ea typeface="Lato" charset="0"/>
                <a:cs typeface="Helvetica" panose="020B0604020202020204" pitchFamily="34" charset="0"/>
                <a:sym typeface="Lato Light" charset="0"/>
              </a:rPr>
              <a:t> </a:t>
            </a:r>
            <a:r>
              <a:rPr lang="en-US" sz="1800" dirty="0" err="1" smtClean="0">
                <a:solidFill>
                  <a:srgbClr val="FFFFFF"/>
                </a:solidFill>
                <a:latin typeface="Helvetica" panose="020B0604020202020204" pitchFamily="34" charset="0"/>
                <a:ea typeface="Lato" charset="0"/>
                <a:cs typeface="Helvetica" panose="020B0604020202020204" pitchFamily="34" charset="0"/>
                <a:sym typeface="Lato Light" charset="0"/>
              </a:rPr>
              <a:t>Tâm</a:t>
            </a:r>
            <a:endParaRPr lang="en-US" sz="1800" dirty="0">
              <a:solidFill>
                <a:srgbClr val="FFFFFF"/>
              </a:solidFill>
              <a:latin typeface="Helvetica" panose="020B0604020202020204" pitchFamily="34" charset="0"/>
              <a:ea typeface="Lato" charset="0"/>
              <a:cs typeface="Helvetica" panose="020B0604020202020204" pitchFamily="34" charset="0"/>
              <a:sym typeface="Lato Light" charset="0"/>
            </a:endParaRPr>
          </a:p>
        </p:txBody>
      </p:sp>
      <p:sp>
        <p:nvSpPr>
          <p:cNvPr id="35" name="Rectangle 3">
            <a:extLst>
              <a:ext uri="{FF2B5EF4-FFF2-40B4-BE49-F238E27FC236}">
                <a16:creationId xmlns:a16="http://schemas.microsoft.com/office/drawing/2014/main" xmlns="" id="{1820BE75-0B19-42E6-829B-027FE17604BD}"/>
              </a:ext>
            </a:extLst>
          </p:cNvPr>
          <p:cNvSpPr>
            <a:spLocks/>
          </p:cNvSpPr>
          <p:nvPr/>
        </p:nvSpPr>
        <p:spPr bwMode="auto">
          <a:xfrm>
            <a:off x="707380" y="2333625"/>
            <a:ext cx="775305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5600" dirty="0" err="1" smtClean="0">
                <a:solidFill>
                  <a:schemeClr val="bg1"/>
                </a:solidFill>
                <a:latin typeface="Helvetica" panose="020B0604020202020204" pitchFamily="34" charset="0"/>
                <a:ea typeface="Bebas Neue" charset="0"/>
                <a:cs typeface="Helvetica" panose="020B0604020202020204" pitchFamily="34" charset="0"/>
                <a:sym typeface="Bebas Neue" charset="0"/>
              </a:rPr>
              <a:t>Chân</a:t>
            </a:r>
            <a:r>
              <a:rPr lang="en-US" sz="5600" dirty="0" smtClean="0">
                <a:solidFill>
                  <a:schemeClr val="bg1"/>
                </a:solidFill>
                <a:latin typeface="Helvetica" panose="020B0604020202020204" pitchFamily="34" charset="0"/>
                <a:ea typeface="Bebas Neue" charset="0"/>
                <a:cs typeface="Helvetica" panose="020B0604020202020204" pitchFamily="34" charset="0"/>
                <a:sym typeface="Bebas Neue" charset="0"/>
              </a:rPr>
              <a:t> </a:t>
            </a:r>
            <a:r>
              <a:rPr lang="en-US" sz="5600" dirty="0" err="1" smtClean="0">
                <a:solidFill>
                  <a:schemeClr val="bg1"/>
                </a:solidFill>
                <a:latin typeface="Helvetica" panose="020B0604020202020204" pitchFamily="34" charset="0"/>
                <a:ea typeface="Bebas Neue" charset="0"/>
                <a:cs typeface="Helvetica" panose="020B0604020202020204" pitchFamily="34" charset="0"/>
                <a:sym typeface="Bebas Neue" charset="0"/>
              </a:rPr>
              <a:t>Thành</a:t>
            </a:r>
            <a:r>
              <a:rPr lang="en-US" sz="5600" dirty="0" smtClean="0">
                <a:solidFill>
                  <a:schemeClr val="bg1"/>
                </a:solidFill>
                <a:latin typeface="Helvetica" panose="020B0604020202020204" pitchFamily="34" charset="0"/>
                <a:ea typeface="Bebas Neue" charset="0"/>
                <a:cs typeface="Helvetica" panose="020B0604020202020204" pitchFamily="34" charset="0"/>
                <a:sym typeface="Bebas Neue" charset="0"/>
              </a:rPr>
              <a:t> </a:t>
            </a:r>
            <a:r>
              <a:rPr lang="en-US" sz="5600" dirty="0" err="1" smtClean="0">
                <a:solidFill>
                  <a:srgbClr val="4496FA"/>
                </a:solidFill>
                <a:latin typeface="Helvetica" panose="020B0604020202020204" pitchFamily="34" charset="0"/>
                <a:ea typeface="Bebas Neue" charset="0"/>
                <a:cs typeface="Helvetica" panose="020B0604020202020204" pitchFamily="34" charset="0"/>
                <a:sym typeface="Bebas Neue" charset="0"/>
              </a:rPr>
              <a:t>Cảm</a:t>
            </a:r>
            <a:r>
              <a:rPr lang="en-US" sz="5600" dirty="0" smtClean="0">
                <a:solidFill>
                  <a:srgbClr val="4496FA"/>
                </a:solidFill>
                <a:latin typeface="Helvetica" panose="020B0604020202020204" pitchFamily="34" charset="0"/>
                <a:ea typeface="Bebas Neue" charset="0"/>
                <a:cs typeface="Helvetica" panose="020B0604020202020204" pitchFamily="34" charset="0"/>
                <a:sym typeface="Bebas Neue" charset="0"/>
              </a:rPr>
              <a:t> </a:t>
            </a:r>
            <a:r>
              <a:rPr lang="en-US" sz="5600" dirty="0" err="1" smtClean="0">
                <a:solidFill>
                  <a:srgbClr val="4496FA"/>
                </a:solidFill>
                <a:latin typeface="Helvetica" panose="020B0604020202020204" pitchFamily="34" charset="0"/>
                <a:ea typeface="Bebas Neue" charset="0"/>
                <a:cs typeface="Helvetica" panose="020B0604020202020204" pitchFamily="34" charset="0"/>
                <a:sym typeface="Bebas Neue" charset="0"/>
              </a:rPr>
              <a:t>Ơn</a:t>
            </a:r>
            <a:r>
              <a:rPr lang="en-US" sz="5600" dirty="0" smtClean="0">
                <a:solidFill>
                  <a:srgbClr val="4496FA"/>
                </a:solidFill>
                <a:latin typeface="Helvetica" panose="020B0604020202020204" pitchFamily="34" charset="0"/>
                <a:ea typeface="Bebas Neue" charset="0"/>
                <a:cs typeface="Helvetica" panose="020B0604020202020204" pitchFamily="34" charset="0"/>
                <a:sym typeface="Bebas Neue" charset="0"/>
              </a:rPr>
              <a:t>!</a:t>
            </a:r>
            <a:endParaRPr lang="en-US" sz="5600" dirty="0">
              <a:solidFill>
                <a:srgbClr val="4496FA"/>
              </a:solidFill>
              <a:latin typeface="Helvetica" panose="020B0604020202020204" pitchFamily="34" charset="0"/>
              <a:ea typeface="Bebas Neue" charset="0"/>
              <a:cs typeface="Helvetica" panose="020B0604020202020204" pitchFamily="34" charset="0"/>
              <a:sym typeface="Bebas Neue" charset="0"/>
            </a:endParaRPr>
          </a:p>
        </p:txBody>
      </p:sp>
    </p:spTree>
    <p:extLst>
      <p:ext uri="{BB962C8B-B14F-4D97-AF65-F5344CB8AC3E}">
        <p14:creationId xmlns:p14="http://schemas.microsoft.com/office/powerpoint/2010/main" val="21434933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Ngân Lượng</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6</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07504" y="915566"/>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Các đối tác nổi bật:  </a:t>
            </a:r>
            <a:endParaRPr lang="en-US" sz="1800">
              <a:latin typeface="Helvetica" panose="020B0604020202020204" pitchFamily="34" charset="0"/>
              <a:cs typeface="Helvetica" panose="020B0604020202020204" pitchFamily="34" charset="0"/>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15" y="1401522"/>
            <a:ext cx="7884368" cy="1520304"/>
          </a:xfrm>
          <a:prstGeom prst="rect">
            <a:avLst/>
          </a:prstGeom>
        </p:spPr>
      </p:pic>
    </p:spTree>
    <p:extLst>
      <p:ext uri="{BB962C8B-B14F-4D97-AF65-F5344CB8AC3E}">
        <p14:creationId xmlns:p14="http://schemas.microsoft.com/office/powerpoint/2010/main" val="24209473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Ngân Lượng</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7</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12" name="TextBox 11"/>
          <p:cNvSpPr txBox="1"/>
          <p:nvPr/>
        </p:nvSpPr>
        <p:spPr>
          <a:xfrm>
            <a:off x="143507" y="939261"/>
            <a:ext cx="8856984"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mạnh: </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Là một trong những cổng thanh toán uy tín và được tin dùng nhất hiện nay</a:t>
            </a:r>
          </a:p>
          <a:p>
            <a:pPr marL="914400" indent="-285750" algn="just">
              <a:buFont typeface="Wingdings" panose="05000000000000000000" pitchFamily="2" charset="2"/>
              <a:buChar char="§"/>
            </a:pPr>
            <a:r>
              <a:rPr lang="en-US" sz="1800" smtClean="0">
                <a:latin typeface="Helvetica" panose="020B0604020202020204" pitchFamily="34" charset="0"/>
                <a:cs typeface="Helvetica" panose="020B0604020202020204" pitchFamily="34" charset="0"/>
              </a:rPr>
              <a:t>Là </a:t>
            </a:r>
            <a:r>
              <a:rPr lang="en-US" sz="1800">
                <a:latin typeface="Helvetica" panose="020B0604020202020204" pitchFamily="34" charset="0"/>
                <a:cs typeface="Helvetica" panose="020B0604020202020204" pitchFamily="34" charset="0"/>
              </a:rPr>
              <a:t>công cụ thanh toán mua bán xuyên biên giới duy nhất tại VN mà không cần thẻ tín dụng hoặc tài khoản </a:t>
            </a:r>
            <a:r>
              <a:rPr lang="en-US" sz="1800" smtClean="0">
                <a:latin typeface="Helvetica" panose="020B0604020202020204" pitchFamily="34" charset="0"/>
                <a:cs typeface="Helvetica" panose="020B0604020202020204" pitchFamily="34" charset="0"/>
              </a:rPr>
              <a:t>PayPal</a:t>
            </a:r>
          </a:p>
          <a:p>
            <a:pPr marL="914400" indent="-285750" algn="just">
              <a:buFont typeface="Wingdings" panose="05000000000000000000" pitchFamily="2" charset="2"/>
              <a:buChar char="§"/>
            </a:pPr>
            <a:r>
              <a:rPr lang="vi-VN" sz="1800">
                <a:latin typeface="Helvetica" panose="020B0604020202020204" pitchFamily="34" charset="0"/>
                <a:cs typeface="Helvetica" panose="020B0604020202020204" pitchFamily="34" charset="0"/>
              </a:rPr>
              <a:t>Phí người mua: hoàn toàn miễn phí khi dùng thẻ hoặc tài khoản ngân hàng nội địa, sử dụng thẻ quốc tế chỉ 3% + VAT (thấp nhất hiện nay</a:t>
            </a:r>
            <a:r>
              <a:rPr lang="vi-VN" sz="1800" smtClean="0">
                <a:latin typeface="Helvetica" panose="020B0604020202020204" pitchFamily="34" charset="0"/>
                <a:cs typeface="Helvetica" panose="020B0604020202020204" pitchFamily="34" charset="0"/>
              </a:rPr>
              <a:t>)</a:t>
            </a:r>
            <a:endParaRPr lang="en-US" sz="1800" smtClean="0">
              <a:latin typeface="Helvetica" panose="020B0604020202020204" pitchFamily="34" charset="0"/>
              <a:cs typeface="Helvetica" panose="020B0604020202020204" pitchFamily="34" charset="0"/>
            </a:endParaRPr>
          </a:p>
          <a:p>
            <a:pPr marL="285750" indent="-28575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Điểm yếu: Hiện tại chỉ có thể giao dịch trên website chứ chưa có các hình thức tích hợp trên ATM, máy POS hay ứng dụng điện thoại.</a:t>
            </a:r>
          </a:p>
          <a:p>
            <a:pPr algn="just"/>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761964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Bảo Kim</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8</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43507" y="542244"/>
            <a:ext cx="8856984" cy="1200329"/>
          </a:xfrm>
          <a:prstGeom prst="rect">
            <a:avLst/>
          </a:prstGeom>
          <a:noFill/>
        </p:spPr>
        <p:txBody>
          <a:bodyPr wrap="square" rtlCol="0">
            <a:spAutoFit/>
          </a:bodyPr>
          <a:lstStyle/>
          <a:p>
            <a:pPr marL="342900" indent="-342900" algn="just">
              <a:buFontTx/>
              <a:buChar char="-"/>
            </a:pPr>
            <a:endParaRPr lang="en-US" sz="1800" smtClean="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Thuộc Công ty Cổ phần TMĐT Bảo Kim   </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a:latin typeface="Helvetica" panose="020B0604020202020204" pitchFamily="34" charset="0"/>
                <a:cs typeface="Helvetica" panose="020B0604020202020204" pitchFamily="34" charset="0"/>
              </a:rPr>
              <a:t>Ước tính có hơn </a:t>
            </a:r>
            <a:r>
              <a:rPr lang="en-US" sz="1800" smtClean="0">
                <a:latin typeface="Helvetica" panose="020B0604020202020204" pitchFamily="34" charset="0"/>
                <a:cs typeface="Helvetica" panose="020B0604020202020204" pitchFamily="34" charset="0"/>
              </a:rPr>
              <a:t>1,000,000 </a:t>
            </a:r>
            <a:r>
              <a:rPr lang="en-US" sz="1800">
                <a:latin typeface="Helvetica" panose="020B0604020202020204" pitchFamily="34" charset="0"/>
                <a:cs typeface="Helvetica" panose="020B0604020202020204" pitchFamily="34" charset="0"/>
              </a:rPr>
              <a:t>người dùng thường xuyên thanh </a:t>
            </a:r>
            <a:r>
              <a:rPr lang="en-US" sz="1800" smtClean="0">
                <a:latin typeface="Helvetica" panose="020B0604020202020204" pitchFamily="34" charset="0"/>
                <a:cs typeface="Helvetica" panose="020B0604020202020204" pitchFamily="34" charset="0"/>
              </a:rPr>
              <a:t>toán</a:t>
            </a:r>
            <a:endParaRPr lang="en-US" sz="1800">
              <a:latin typeface="Helvetica" panose="020B0604020202020204" pitchFamily="34" charset="0"/>
              <a:cs typeface="Helvetica" panose="020B0604020202020204" pitchFamily="34" charset="0"/>
            </a:endParaRPr>
          </a:p>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Liên kết với 16 ngân hàng trong nước: </a:t>
            </a:r>
            <a:endParaRPr lang="en-US" sz="180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3" y="1911122"/>
            <a:ext cx="5328592" cy="2782185"/>
          </a:xfrm>
          <a:prstGeom prst="rect">
            <a:avLst/>
          </a:prstGeom>
        </p:spPr>
      </p:pic>
    </p:spTree>
    <p:extLst>
      <p:ext uri="{BB962C8B-B14F-4D97-AF65-F5344CB8AC3E}">
        <p14:creationId xmlns:p14="http://schemas.microsoft.com/office/powerpoint/2010/main" val="13028531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p:cNvSpPr>
          <p:nvPr/>
        </p:nvSpPr>
        <p:spPr bwMode="auto">
          <a:xfrm>
            <a:off x="0" y="195486"/>
            <a:ext cx="9143999"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3400" smtClean="0">
                <a:solidFill>
                  <a:srgbClr val="0070C0"/>
                </a:solidFill>
                <a:latin typeface="Helvetica" panose="020B0604020202020204" pitchFamily="34" charset="0"/>
                <a:ea typeface="Bebas Neue Book" charset="0"/>
                <a:cs typeface="Helvetica" panose="020B0604020202020204" pitchFamily="34" charset="0"/>
                <a:sym typeface="Bebas Neue" charset="0"/>
              </a:rPr>
              <a:t>Cổng Thanh Toán Bảo Kim</a:t>
            </a:r>
            <a:endParaRPr lang="en-US" sz="3400" dirty="0">
              <a:solidFill>
                <a:srgbClr val="0070C0"/>
              </a:solidFill>
              <a:latin typeface="Helvetica" panose="020B0604020202020204" pitchFamily="34" charset="0"/>
              <a:ea typeface="Bebas Neue Book" charset="0"/>
              <a:cs typeface="Helvetica" panose="020B0604020202020204" pitchFamily="34" charset="0"/>
              <a:sym typeface="Bebas Neue" charset="0"/>
            </a:endParaRPr>
          </a:p>
        </p:txBody>
      </p:sp>
      <p:sp>
        <p:nvSpPr>
          <p:cNvPr id="29710" name="Line 14"/>
          <p:cNvSpPr>
            <a:spLocks noChangeShapeType="1"/>
          </p:cNvSpPr>
          <p:nvPr/>
        </p:nvSpPr>
        <p:spPr bwMode="auto">
          <a:xfrm>
            <a:off x="998935" y="771550"/>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11"/>
          </p:nvPr>
        </p:nvSpPr>
        <p:spPr/>
        <p:txBody>
          <a:bodyPr/>
          <a:lstStyle/>
          <a:p>
            <a:fld id="{C3929991-3F91-D343-BFF2-32848ABE790B}" type="slidenum">
              <a:rPr lang="en-US" smtClean="0"/>
              <a:pPr/>
              <a:t>9</a:t>
            </a:fld>
            <a:endParaRPr lang="en-US" dirty="0"/>
          </a:p>
        </p:txBody>
      </p:sp>
      <p:sp>
        <p:nvSpPr>
          <p:cNvPr id="48" name="Rectangle 37">
            <a:extLst>
              <a:ext uri="{FF2B5EF4-FFF2-40B4-BE49-F238E27FC236}">
                <a16:creationId xmlns:a16="http://schemas.microsoft.com/office/drawing/2014/main" xmlns="" id="{58B97BCC-8F48-42C1-A20B-1A3E77C21BAF}"/>
              </a:ext>
            </a:extLst>
          </p:cNvPr>
          <p:cNvSpPr>
            <a:spLocks/>
          </p:cNvSpPr>
          <p:nvPr/>
        </p:nvSpPr>
        <p:spPr bwMode="auto">
          <a:xfrm>
            <a:off x="975575" y="2793001"/>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3" name="Rectangle 37">
            <a:extLst>
              <a:ext uri="{FF2B5EF4-FFF2-40B4-BE49-F238E27FC236}">
                <a16:creationId xmlns:a16="http://schemas.microsoft.com/office/drawing/2014/main" xmlns="" id="{58B97BCC-8F48-42C1-A20B-1A3E77C21BAF}"/>
              </a:ext>
            </a:extLst>
          </p:cNvPr>
          <p:cNvSpPr>
            <a:spLocks/>
          </p:cNvSpPr>
          <p:nvPr/>
        </p:nvSpPr>
        <p:spPr bwMode="auto">
          <a:xfrm>
            <a:off x="978634" y="2825764"/>
            <a:ext cx="328612" cy="324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1</a:t>
            </a:r>
          </a:p>
        </p:txBody>
      </p:sp>
      <p:sp>
        <p:nvSpPr>
          <p:cNvPr id="25" name="Rectangle 43">
            <a:extLst>
              <a:ext uri="{FF2B5EF4-FFF2-40B4-BE49-F238E27FC236}">
                <a16:creationId xmlns:a16="http://schemas.microsoft.com/office/drawing/2014/main" xmlns="" id="{D36C01C5-AE28-422D-8B5C-D1F1A046A9BF}"/>
              </a:ext>
            </a:extLst>
          </p:cNvPr>
          <p:cNvSpPr>
            <a:spLocks/>
          </p:cNvSpPr>
          <p:nvPr/>
        </p:nvSpPr>
        <p:spPr bwMode="auto">
          <a:xfrm>
            <a:off x="976169" y="318341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2</a:t>
            </a:r>
          </a:p>
        </p:txBody>
      </p:sp>
      <p:sp>
        <p:nvSpPr>
          <p:cNvPr id="27" name="Rectangle 49">
            <a:extLst>
              <a:ext uri="{FF2B5EF4-FFF2-40B4-BE49-F238E27FC236}">
                <a16:creationId xmlns:a16="http://schemas.microsoft.com/office/drawing/2014/main" xmlns="" id="{0FAF6A0E-0612-4636-9252-1B4EE28D7C8E}"/>
              </a:ext>
            </a:extLst>
          </p:cNvPr>
          <p:cNvSpPr>
            <a:spLocks/>
          </p:cNvSpPr>
          <p:nvPr/>
        </p:nvSpPr>
        <p:spPr bwMode="auto">
          <a:xfrm>
            <a:off x="975574" y="354345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dirty="0">
                <a:solidFill>
                  <a:srgbClr val="FFFFFF"/>
                </a:solidFill>
                <a:latin typeface="Helvetica" panose="020B0604020202020204" pitchFamily="34" charset="0"/>
                <a:ea typeface="Lato" charset="0"/>
                <a:cs typeface="Helvetica" panose="020B0604020202020204" pitchFamily="34" charset="0"/>
                <a:sym typeface="Bebas Neue" charset="0"/>
              </a:rPr>
              <a:t>3</a:t>
            </a:r>
          </a:p>
        </p:txBody>
      </p:sp>
      <p:sp>
        <p:nvSpPr>
          <p:cNvPr id="29" name="Rectangle 55">
            <a:extLst>
              <a:ext uri="{FF2B5EF4-FFF2-40B4-BE49-F238E27FC236}">
                <a16:creationId xmlns:a16="http://schemas.microsoft.com/office/drawing/2014/main" xmlns="" id="{8E3081FC-B13A-4278-9DEB-58015F71BE5E}"/>
              </a:ext>
            </a:extLst>
          </p:cNvPr>
          <p:cNvSpPr>
            <a:spLocks/>
          </p:cNvSpPr>
          <p:nvPr/>
        </p:nvSpPr>
        <p:spPr bwMode="auto">
          <a:xfrm>
            <a:off x="975574" y="3903498"/>
            <a:ext cx="328613" cy="32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1200" b="1">
                <a:solidFill>
                  <a:srgbClr val="FFFFFF"/>
                </a:solidFill>
                <a:latin typeface="Helvetica" panose="020B0604020202020204" pitchFamily="34" charset="0"/>
                <a:ea typeface="Lato" charset="0"/>
                <a:cs typeface="Helvetica" panose="020B0604020202020204" pitchFamily="34" charset="0"/>
                <a:sym typeface="Bebas Neue" charset="0"/>
              </a:rPr>
              <a:t>4</a:t>
            </a:r>
          </a:p>
        </p:txBody>
      </p:sp>
      <p:sp>
        <p:nvSpPr>
          <p:cNvPr id="3" name="TextBox 2"/>
          <p:cNvSpPr txBox="1"/>
          <p:nvPr/>
        </p:nvSpPr>
        <p:spPr>
          <a:xfrm>
            <a:off x="152736" y="822396"/>
            <a:ext cx="8856984" cy="369332"/>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Các đối tác nổi bật:</a:t>
            </a:r>
            <a:endParaRPr lang="en-US" sz="1800">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222455"/>
            <a:ext cx="4392488" cy="2196244"/>
          </a:xfrm>
          <a:prstGeom prst="rect">
            <a:avLst/>
          </a:prstGeom>
        </p:spPr>
      </p:pic>
      <p:sp>
        <p:nvSpPr>
          <p:cNvPr id="13" name="TextBox 12"/>
          <p:cNvSpPr txBox="1"/>
          <p:nvPr/>
        </p:nvSpPr>
        <p:spPr>
          <a:xfrm>
            <a:off x="174515" y="3418699"/>
            <a:ext cx="8856984" cy="1754326"/>
          </a:xfrm>
          <a:prstGeom prst="rect">
            <a:avLst/>
          </a:prstGeom>
          <a:noFill/>
        </p:spPr>
        <p:txBody>
          <a:bodyPr wrap="square" rtlCol="0">
            <a:spAutoFit/>
          </a:bodyPr>
          <a:lstStyle/>
          <a:p>
            <a:pPr marL="342900" indent="-342900" algn="just">
              <a:buFont typeface="Arial" panose="020B0604020202020204" pitchFamily="34" charset="0"/>
              <a:buChar char="•"/>
            </a:pPr>
            <a:r>
              <a:rPr lang="en-US" sz="1800" smtClean="0">
                <a:latin typeface="Helvetica" panose="020B0604020202020204" pitchFamily="34" charset="0"/>
                <a:cs typeface="Helvetica" panose="020B0604020202020204" pitchFamily="34" charset="0"/>
              </a:rPr>
              <a:t>Ngoài thực hiện giao dịch trên website, còn có thể thực hiện giao dịch qua ATM, ứng dụng di động Ví Bảo Kim</a:t>
            </a: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App store: </a:t>
            </a:r>
            <a:r>
              <a:rPr lang="en-US" sz="1800">
                <a:latin typeface="Helvetica" panose="020B0604020202020204" pitchFamily="34" charset="0"/>
                <a:cs typeface="Helvetica" panose="020B0604020202020204" pitchFamily="34" charset="0"/>
                <a:hlinkClick r:id="rId3"/>
              </a:rPr>
              <a:t>http://</a:t>
            </a:r>
            <a:r>
              <a:rPr lang="en-US" sz="1800" smtClean="0">
                <a:latin typeface="Helvetica" panose="020B0604020202020204" pitchFamily="34" charset="0"/>
                <a:cs typeface="Helvetica" panose="020B0604020202020204" pitchFamily="34" charset="0"/>
                <a:hlinkClick r:id="rId3"/>
              </a:rPr>
              <a:t>bit.ly/vi-bao-kim</a:t>
            </a:r>
            <a:endParaRPr lang="en-US" sz="1800" smtClean="0">
              <a:latin typeface="Helvetica" panose="020B0604020202020204" pitchFamily="34" charset="0"/>
              <a:cs typeface="Helvetica" panose="020B0604020202020204" pitchFamily="34" charset="0"/>
            </a:endParaRPr>
          </a:p>
          <a:p>
            <a:pPr marL="796925" indent="-285750" algn="just">
              <a:buFont typeface="Wingdings" panose="05000000000000000000" pitchFamily="2" charset="2"/>
              <a:buChar char="§"/>
            </a:pPr>
            <a:r>
              <a:rPr lang="en-US" sz="1800">
                <a:latin typeface="Helvetica" panose="020B0604020202020204" pitchFamily="34" charset="0"/>
                <a:cs typeface="Helvetica" panose="020B0604020202020204" pitchFamily="34" charset="0"/>
              </a:rPr>
              <a:t>CH Play</a:t>
            </a:r>
            <a:r>
              <a:rPr lang="en-US" sz="1800" smtClean="0">
                <a:latin typeface="Helvetica" panose="020B0604020202020204" pitchFamily="34" charset="0"/>
                <a:cs typeface="Helvetica" panose="020B0604020202020204" pitchFamily="34" charset="0"/>
              </a:rPr>
              <a:t>: </a:t>
            </a:r>
            <a:r>
              <a:rPr lang="en-US" sz="1800" smtClean="0">
                <a:latin typeface="Helvetica" panose="020B0604020202020204" pitchFamily="34" charset="0"/>
                <a:cs typeface="Helvetica" panose="020B0604020202020204" pitchFamily="34" charset="0"/>
                <a:hlinkClick r:id="rId4"/>
              </a:rPr>
              <a:t>http</a:t>
            </a:r>
            <a:r>
              <a:rPr lang="en-US" sz="1800">
                <a:latin typeface="Helvetica" panose="020B0604020202020204" pitchFamily="34" charset="0"/>
                <a:cs typeface="Helvetica" panose="020B0604020202020204" pitchFamily="34" charset="0"/>
                <a:hlinkClick r:id="rId4"/>
              </a:rPr>
              <a:t>://</a:t>
            </a:r>
            <a:r>
              <a:rPr lang="en-US" sz="1800" smtClean="0">
                <a:latin typeface="Helvetica" panose="020B0604020202020204" pitchFamily="34" charset="0"/>
                <a:cs typeface="Helvetica" panose="020B0604020202020204" pitchFamily="34" charset="0"/>
                <a:hlinkClick r:id="rId4"/>
              </a:rPr>
              <a:t>bit.ly/vi-bao-kim-ch-play</a:t>
            </a:r>
            <a:r>
              <a:rPr lang="en-US" sz="1800" smtClean="0">
                <a:latin typeface="Helvetica" panose="020B0604020202020204" pitchFamily="34" charset="0"/>
                <a:cs typeface="Helvetica" panose="020B0604020202020204" pitchFamily="34" charset="0"/>
              </a:rPr>
              <a:t> (Hơn 10,000 lượt cài đặt)</a:t>
            </a:r>
          </a:p>
          <a:p>
            <a:pPr algn="just"/>
            <a:endParaRPr lang="en-US" sz="1800" smtClean="0">
              <a:latin typeface="Helvetica" panose="020B0604020202020204" pitchFamily="34" charset="0"/>
              <a:cs typeface="Helvetica" panose="020B0604020202020204" pitchFamily="34" charset="0"/>
            </a:endParaRPr>
          </a:p>
          <a:p>
            <a:pPr algn="just"/>
            <a:endParaRPr lang="en-US" sz="180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408512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anim calcmode="lin" valueType="num">
                                      <p:cBhvr>
                                        <p:cTn id="7" dur="500" fill="hold"/>
                                        <p:tgtEl>
                                          <p:spTgt spid="29710"/>
                                        </p:tgtEl>
                                        <p:attrNameLst>
                                          <p:attrName>ppt_w</p:attrName>
                                        </p:attrNameLst>
                                      </p:cBhvr>
                                      <p:tavLst>
                                        <p:tav tm="0">
                                          <p:val>
                                            <p:fltVal val="0"/>
                                          </p:val>
                                        </p:tav>
                                        <p:tav tm="100000">
                                          <p:val>
                                            <p:strVal val="#ppt_w"/>
                                          </p:val>
                                        </p:tav>
                                      </p:tavLst>
                                    </p:anim>
                                    <p:anim calcmode="lin" valueType="num">
                                      <p:cBhvr>
                                        <p:cTn id="8" dur="500" fill="hold"/>
                                        <p:tgtEl>
                                          <p:spTgt spid="297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mmon Slide">
  <a:themeElements>
    <a:clrScheme name="HappyBiz 2 - Blue - Bright">
      <a:dk1>
        <a:srgbClr val="051423"/>
      </a:dk1>
      <a:lt1>
        <a:srgbClr val="FFFFFF"/>
      </a:lt1>
      <a:dk2>
        <a:srgbClr val="0A374B"/>
      </a:dk2>
      <a:lt2>
        <a:srgbClr val="646E78"/>
      </a:lt2>
      <a:accent1>
        <a:srgbClr val="0064BE"/>
      </a:accent1>
      <a:accent2>
        <a:srgbClr val="0078DC"/>
      </a:accent2>
      <a:accent3>
        <a:srgbClr val="2D8CFA"/>
      </a:accent3>
      <a:accent4>
        <a:srgbClr val="4BA0FF"/>
      </a:accent4>
      <a:accent5>
        <a:srgbClr val="6EB9FF"/>
      </a:accent5>
      <a:accent6>
        <a:srgbClr val="A0D2FF"/>
      </a:accent6>
      <a:hlink>
        <a:srgbClr val="3445A1"/>
      </a:hlink>
      <a:folHlink>
        <a:srgbClr val="3FA7D7"/>
      </a:folHlink>
    </a:clrScheme>
    <a:fontScheme name="Title &amp; Sub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7578</TotalTime>
  <Pages>0</Pages>
  <Words>2409</Words>
  <Characters>0</Characters>
  <Application>Microsoft Office PowerPoint</Application>
  <PresentationFormat>On-screen Show (16:9)</PresentationFormat>
  <Lines>0</Lines>
  <Paragraphs>589</Paragraphs>
  <Slides>51</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ＭＳ Ｐゴシック</vt:lpstr>
      <vt:lpstr>Arial</vt:lpstr>
      <vt:lpstr>Bebas Neue</vt:lpstr>
      <vt:lpstr>Bebas Neue Book</vt:lpstr>
      <vt:lpstr>Calibri</vt:lpstr>
      <vt:lpstr>Gill Sans</vt:lpstr>
      <vt:lpstr>Helvetica</vt:lpstr>
      <vt:lpstr>Lato</vt:lpstr>
      <vt:lpstr>Lato Light</vt:lpstr>
      <vt:lpstr>Lato Regular</vt:lpstr>
      <vt:lpstr>Wingdings</vt:lpstr>
      <vt:lpstr>ヒラギノ角ゴ ProN W3</vt:lpstr>
      <vt:lpstr>Common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Doan Thai Kien</dc:creator>
  <cp:keywords/>
  <dc:description/>
  <cp:lastModifiedBy>Administrator</cp:lastModifiedBy>
  <cp:revision>1643</cp:revision>
  <dcterms:modified xsi:type="dcterms:W3CDTF">2018-07-24T04:55:30Z</dcterms:modified>
</cp:coreProperties>
</file>